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805" r:id="rId1"/>
    <p:sldMasterId id="2147483849" r:id="rId2"/>
    <p:sldMasterId id="2147483822" r:id="rId3"/>
  </p:sldMasterIdLst>
  <p:notesMasterIdLst>
    <p:notesMasterId r:id="rId12"/>
  </p:notesMasterIdLst>
  <p:handoutMasterIdLst>
    <p:handoutMasterId r:id="rId13"/>
  </p:handoutMasterIdLst>
  <p:sldIdLst>
    <p:sldId id="2971" r:id="rId4"/>
    <p:sldId id="2976" r:id="rId5"/>
    <p:sldId id="2973" r:id="rId6"/>
    <p:sldId id="2974" r:id="rId7"/>
    <p:sldId id="2972" r:id="rId8"/>
    <p:sldId id="2975" r:id="rId9"/>
    <p:sldId id="2967" r:id="rId10"/>
    <p:sldId id="2970" r:id="rId11"/>
  </p:sldIdLst>
  <p:sldSz cx="9906000" cy="6858000" type="A4"/>
  <p:notesSz cx="6807200" cy="9939338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FFFF99"/>
    <a:srgbClr val="FFFF00"/>
    <a:srgbClr val="FFFFFF"/>
    <a:srgbClr val="DCE6F2"/>
    <a:srgbClr val="CCCCFF"/>
    <a:srgbClr val="003399"/>
    <a:srgbClr val="66FFFF"/>
    <a:srgbClr val="558ED5"/>
    <a:srgbClr val="B9C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650" autoAdjust="0"/>
    <p:restoredTop sz="86387" autoAdjust="0"/>
  </p:normalViewPr>
  <p:slideViewPr>
    <p:cSldViewPr snapToObjects="1">
      <p:cViewPr varScale="1">
        <p:scale>
          <a:sx n="71" d="100"/>
          <a:sy n="71" d="100"/>
        </p:scale>
        <p:origin x="2218" y="53"/>
      </p:cViewPr>
      <p:guideLst>
        <p:guide orient="horz" pos="845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91" d="100"/>
          <a:sy n="91" d="100"/>
        </p:scale>
        <p:origin x="-3738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082" y="0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287B544-9E5A-404C-B043-061B5500D1A4}" type="datetime1">
              <a:rPr lang="ja-JP" altLang="en-US"/>
              <a:pPr>
                <a:defRPr/>
              </a:pPr>
              <a:t>2024/8/27</a:t>
            </a:fld>
            <a:endParaRPr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814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878AD13-2A96-46FD-81A5-21CE0FF6A7C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47631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CD707D7-CD1D-46AE-8BA9-BAFE6E839560}" type="datetime1">
              <a:rPr lang="ja-JP" altLang="en-US"/>
              <a:pPr>
                <a:defRPr/>
              </a:pPr>
              <a:t>2024/8/27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6" tIns="47843" rIns="95686" bIns="47843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03" y="4720908"/>
            <a:ext cx="5446396" cy="4472940"/>
          </a:xfrm>
          <a:prstGeom prst="rect">
            <a:avLst/>
          </a:prstGeom>
        </p:spPr>
        <p:txBody>
          <a:bodyPr vert="horz" wrap="square" lIns="95686" tIns="47843" rIns="95686" bIns="47843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522B5C2-3673-44DB-997E-79B888130EE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99538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551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1528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0863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1116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4174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249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4011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1452">
              <a:defRPr/>
            </a:pPr>
            <a:fld id="{5522B5C2-3673-44DB-997E-79B888130EE7}" type="slidenum">
              <a:rPr lang="ja-JP" altLang="en-US">
                <a:solidFill>
                  <a:prstClr val="black"/>
                </a:solidFill>
              </a:rPr>
              <a:pPr defTabSz="461452">
                <a:defRPr/>
              </a:pPr>
              <a:t>7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466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正方形/長方形 2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0915"/>
      </p:ext>
    </p:extLst>
  </p:cSld>
  <p:clrMapOvr>
    <a:masterClrMapping/>
  </p:clrMapOvr>
  <p:transition advClick="0" advTm="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3421C22-6324-A822-8B03-0CE36C3F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264E837-FBFD-DD30-6F37-A2CE15E0D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E5AF4E-083D-7538-D7FD-AD39F2B91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75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1D8E95-91F5-D24B-FA26-B32A0145A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462D12-0A28-9C72-2460-F2B1355A2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6713BE-B0AA-BEDA-7398-9525C980A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D2EE01-65C9-D4CC-9C55-84D3CB4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777D43-4715-BFBC-2D05-FA38C008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425630-26A4-B193-5738-6DCA798DE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673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3F4722-4349-DF6A-C0A8-E2B2F3DA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DBD1C83-E360-75AF-C581-7A182FC709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498833-706B-010F-19ED-E094A58C2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8DB4A7-82D1-DDF2-2750-25BF9D8CE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48B1AD-07FA-6662-7DCF-509ACF68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6CDA94-9447-B091-C9B8-A39C2FBB2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968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C675CE-FBCF-307A-C9B9-4CC21B7B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0182CF-74D1-4FFE-D0F0-7C64FB721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9DF62B-82AA-12EC-B20B-C241D966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43682A-1387-B0F8-9242-F795A4257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458F08-8925-BEE2-DAF8-44C41F4CF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27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BBE493-000B-0B4A-6FA6-D2403330B1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62A82D-09F2-D25D-E8A3-2D5769F0A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50638F-B4AA-8FC0-5308-0875731C5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57286C-9F96-8DCD-8EA8-AFE5C3B1B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4C88D5-5DC7-A248-B445-C50744260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203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EF592C-F189-42A2-9AD3-40E55C499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4122AE-3291-4E5D-82C8-5A4BC0FF4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461CFB-1512-4D79-A533-C5959D57E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6DF21-33CC-4E45-89E8-693395572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14FC33-4D3A-4472-9D3F-1D0549C3F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929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00424E-64B0-483E-A39C-ECA0C4DBD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D981A3-0D11-4797-94B3-20DF2E68E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EC4911-F1A6-4E1D-9126-D8105BBF8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D0DFDC-3639-4CE9-ACAB-CF1911479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967B4F-3C78-48C8-A486-5E542956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671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9D8E55-3B28-40A8-8C2C-CEE7BC83C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636D3C-6CBF-4C6A-8025-E3B78F8BA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4E528D-CC8D-4AE2-995B-B75B55EA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9FA7C3-E874-4EFD-96A2-3F6E0298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20A840-0736-4213-899E-921B6C1F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674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97122-B71A-4BDB-9BB2-F906095C3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14B6D7-77E2-4F68-99D0-CB95E7C22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408E819-5AE8-4CD5-8088-7A1A7EFAA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E1E508-CC96-443F-A056-E455134E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8F803B-BDDA-4E3D-9E7B-F43E857C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968F49-2CAD-4A5B-95BF-FDE7AB684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123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A97F47-F047-4442-B81F-844B02166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927ACA-F3F2-4331-BF6D-23F803B0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9B4289E-B1C0-4CBA-B368-6E687FB6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D65C9BC-1F4E-4192-A9C6-001C5F3D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2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64568" y="2780928"/>
            <a:ext cx="7776864" cy="864096"/>
          </a:xfr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3500074"/>
      </p:ext>
    </p:extLst>
  </p:cSld>
  <p:clrMapOvr>
    <a:masterClrMapping/>
  </p:clrMapOvr>
  <p:transition advClick="0" advTm="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728696" y="247650"/>
            <a:ext cx="8162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  <a:endParaRPr lang="ja-JP" altLang="en-US" dirty="0"/>
          </a:p>
        </p:txBody>
      </p:sp>
      <p:sp>
        <p:nvSpPr>
          <p:cNvPr id="1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9097"/>
      </p:ext>
    </p:extLst>
  </p:cSld>
  <p:clrMapOvr>
    <a:masterClrMapping/>
  </p:clrMapOvr>
  <p:transition advClick="0" advTm="5000"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4239C5-717B-AA8C-F082-99D56F355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486E097-B4B9-784B-3F9F-FB77ADD7E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2BA94C-E24E-12FA-5338-B66171EF3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5B3FFD-33C4-3C84-0DDF-1061CB58C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763F45-D79B-A45D-CA3F-A106EEA6B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82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899981-2725-1693-B433-5C4CD955B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1BB751-1ACB-F44F-AB3C-E4A19049A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8D5686-8684-8823-DD1B-88220BD86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15C54D-B496-D8D2-4B68-E9B39C53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4E6F3-E126-6574-198D-79471C7BA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17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623184-148F-348F-3CA8-0FC1DF0A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8AE7E3-D020-C427-6DD1-70FA07F6D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A012B6-94AF-8822-B9F5-508443DA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0C8EBD-26CF-CEEA-A655-BFB6B7D88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9F6038-9AD8-8796-36C1-81179DFCC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78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76D6DA-8AE7-33F4-D4E1-9C92D88E2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9DA26E-1BDA-1367-D97E-37A411E23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FAFF95-BF86-5B0A-8CC8-EDA436338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5DC85A-0284-F56F-9487-BB8470574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1D12DF-8DF0-9273-7983-DD3243CF5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BE47B2-1B97-5611-40DC-836A2241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62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758AA0-77DC-0E87-21FF-A761B494B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80EC29-0562-45DB-EE0C-018AB8D18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0A067BE-7474-2E5D-0E26-57A300926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59299C-B624-6675-46BF-64ED611FF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5C1E82-77CC-9634-7546-24E4623CAF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55BEF7-C218-0BB6-4446-92D8E830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AC64D2E-449C-BF54-C28C-7B541583E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2911959-42B1-E328-A7D7-BD2C611AB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11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BA9CF3-EFE1-735B-0E31-D235B8E6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D895056-21EA-8998-ECC0-FB0C86EB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8816F7-2793-ABF2-9BBC-5C648A71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9857FA-217F-9EBA-40B0-A9B85A82C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57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728696" y="247650"/>
            <a:ext cx="8162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8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041400"/>
            <a:ext cx="8915400" cy="503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2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192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</p:sldLayoutIdLst>
  <p:transition advClick="0" advTm="5000">
    <p:fade/>
  </p:transition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53AC989-C39E-5BB4-D893-D90C7984F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20042B-E3ED-F3AC-3BBF-1D48A7112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6D8D6A-CF25-68C3-DCC4-438631F3A4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EE7F-01ED-4560-98D4-83B79BCB39F6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B4EC4E-47AD-7111-AB4A-A3FE6A291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8E0BCF-9C0D-9062-6CA5-F500EE84E9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69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CFB104-D1DB-49F9-B40A-0D1AFA1E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E06985-A29E-499E-91CC-4D720FAEF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2C3C8C-6BD9-4CE1-AD1B-CB3F275022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4CCA2-489C-4A35-B176-1C909CA8F7D1}" type="datetimeFigureOut">
              <a:rPr kumimoji="1" lang="ja-JP" altLang="en-US" smtClean="0"/>
              <a:t>2024/8/27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F7B542-7B1B-4819-8177-E17AA6E04F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48765F-9B44-463D-810E-AFECB70B8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59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oganei-sjc.jp/%e4%bc%9a%e5%93%a1%e3%81%ae%e7%99%bb%e9%8c%b2%e3%81%ab%e3%81%a4%e3%81%84%e3%81%a6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3800872" y="927374"/>
            <a:ext cx="561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東町会議室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16246" y="1349129"/>
            <a:ext cx="882087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現状の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の評価、課題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・各担当の方は、各講座のコンテンツの作成を</a:t>
            </a:r>
            <a:r>
              <a:rPr lang="en-US" altLang="ja-JP" sz="16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6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月中にほぼ完成させてください。　（前回</a:t>
            </a:r>
            <a:r>
              <a:rPr lang="en-US" altLang="ja-JP" sz="16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8/9</a:t>
            </a:r>
            <a:r>
              <a:rPr lang="ja-JP" altLang="en-US" sz="16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宿題）</a:t>
            </a:r>
            <a:endParaRPr lang="en-US" altLang="ja-JP" sz="16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⇒　（どうなっているか？）</a:t>
            </a:r>
            <a:endParaRPr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・課題は？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２．今後のアクション　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9/1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仮公開　　具体的に何をやるのか？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10/1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一般公開に向けて何が必要か？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・理事会への報告は？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次回打ち合わせは、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/13(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13:30 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～　＠東町会議室</a:t>
            </a:r>
            <a:endParaRPr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702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3971074" y="1023949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東町会議室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参加者（敬称略）：本多、尾上、藤田</a:t>
            </a:r>
            <a:r>
              <a:rPr lang="ja-JP" altLang="en-US" sz="120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、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檜森、坂田、柳、依田</a:t>
            </a:r>
            <a:r>
              <a:rPr lang="ja-JP" altLang="en-US" sz="120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小林、井田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lang="en-US" altLang="ja-JP" sz="120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16496" y="1556792"/>
            <a:ext cx="882087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前回の宿題に関する議論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２．今後のアクション　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　仮サイト完　の　　　条件をどう考えるか？　　⇒　コンテンツが９割完のイメージ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・会員という呼び名は、シルバー人材の会員と混同するので、　今後は 「ユーザー」　に変更する。</a:t>
            </a:r>
            <a:endParaRPr lang="en-US" altLang="ja-JP" sz="14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・広報のやり方は今後検討する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・各担当の方は、各講座のコンテンツの作成を</a:t>
            </a:r>
            <a:r>
              <a:rPr lang="en-US" altLang="ja-JP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月中にほぼ完成させてください。</a:t>
            </a:r>
            <a:endParaRPr lang="en-US" altLang="ja-JP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次回打ち合わせは、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8/30(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13:30 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～　＠東町会議室</a:t>
            </a:r>
            <a:endParaRPr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3AD039-679E-585C-3CD5-E9D14EBB1688}"/>
              </a:ext>
            </a:extLst>
          </p:cNvPr>
          <p:cNvSpPr txBox="1"/>
          <p:nvPr/>
        </p:nvSpPr>
        <p:spPr>
          <a:xfrm>
            <a:off x="83076" y="1919712"/>
            <a:ext cx="1316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①コンテンツの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精査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1E9CA92-6C1B-F96D-8343-036ECC3B5EB6}"/>
              </a:ext>
            </a:extLst>
          </p:cNvPr>
          <p:cNvSpPr txBox="1"/>
          <p:nvPr/>
        </p:nvSpPr>
        <p:spPr>
          <a:xfrm>
            <a:off x="1555093" y="1919712"/>
            <a:ext cx="80586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伊東　　　　現在カリキュラム作成中　　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月中に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作成する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Zoom   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本多　　　　　　　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〃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〃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・訪問レッスン　尾上　　　　個人レッスンオーダー教室、初期設定トラブル対応に分ける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個人教室　　　　　　　　　</a:t>
            </a:r>
            <a:endParaRPr lang="en-US" altLang="ja-JP" sz="1600" dirty="0">
              <a:solidFill>
                <a:schemeClr val="bg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・無料相談室　藤田　　　　ほぼ出来てきた　スケジュールを記載する　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・教室、全体　 井田　　　　後程高坂さんに資料を送る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902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214778" y="6165304"/>
            <a:ext cx="2124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スケジュール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0911620-423B-296C-37F2-AE77E7FCDAB2}"/>
              </a:ext>
            </a:extLst>
          </p:cNvPr>
          <p:cNvCxnSpPr>
            <a:cxnSpLocks/>
          </p:cNvCxnSpPr>
          <p:nvPr/>
        </p:nvCxnSpPr>
        <p:spPr>
          <a:xfrm>
            <a:off x="560512" y="1743638"/>
            <a:ext cx="9217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B8828CE-00F2-8CB5-E507-B8CD2E135C94}"/>
              </a:ext>
            </a:extLst>
          </p:cNvPr>
          <p:cNvCxnSpPr/>
          <p:nvPr/>
        </p:nvCxnSpPr>
        <p:spPr>
          <a:xfrm>
            <a:off x="4243678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50A55E4-47CC-66F7-4FF0-F54B0E068184}"/>
              </a:ext>
            </a:extLst>
          </p:cNvPr>
          <p:cNvCxnSpPr/>
          <p:nvPr/>
        </p:nvCxnSpPr>
        <p:spPr>
          <a:xfrm>
            <a:off x="6321152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EA14FF1-EE44-CA3A-C2EB-C56D51C6492E}"/>
              </a:ext>
            </a:extLst>
          </p:cNvPr>
          <p:cNvCxnSpPr/>
          <p:nvPr/>
        </p:nvCxnSpPr>
        <p:spPr>
          <a:xfrm>
            <a:off x="7473280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6271D7AD-9808-AC71-380E-33FFB19BE812}"/>
              </a:ext>
            </a:extLst>
          </p:cNvPr>
          <p:cNvCxnSpPr/>
          <p:nvPr/>
        </p:nvCxnSpPr>
        <p:spPr>
          <a:xfrm>
            <a:off x="8625408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190DF9C-7CC5-473B-54C8-24AB6DBCE993}"/>
              </a:ext>
            </a:extLst>
          </p:cNvPr>
          <p:cNvCxnSpPr/>
          <p:nvPr/>
        </p:nvCxnSpPr>
        <p:spPr>
          <a:xfrm>
            <a:off x="9777536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5135C17-3BE7-C32C-2091-3418A4B49FAA}"/>
              </a:ext>
            </a:extLst>
          </p:cNvPr>
          <p:cNvSpPr txBox="1"/>
          <p:nvPr/>
        </p:nvSpPr>
        <p:spPr>
          <a:xfrm>
            <a:off x="2216907" y="1010382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FE1AB6A-EF96-8276-0F7D-E21F59AF2F8D}"/>
              </a:ext>
            </a:extLst>
          </p:cNvPr>
          <p:cNvSpPr txBox="1"/>
          <p:nvPr/>
        </p:nvSpPr>
        <p:spPr>
          <a:xfrm>
            <a:off x="4953000" y="1025336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4D6FBEF-A52A-43E1-5E79-1754A91EA666}"/>
              </a:ext>
            </a:extLst>
          </p:cNvPr>
          <p:cNvSpPr txBox="1"/>
          <p:nvPr/>
        </p:nvSpPr>
        <p:spPr>
          <a:xfrm>
            <a:off x="6480279" y="102462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8DD018E-D75E-A7C4-8EBC-359AB9B14F33}"/>
              </a:ext>
            </a:extLst>
          </p:cNvPr>
          <p:cNvSpPr txBox="1"/>
          <p:nvPr/>
        </p:nvSpPr>
        <p:spPr>
          <a:xfrm>
            <a:off x="7697287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4CC8B03-4F75-526A-42BD-AAACA62130FF}"/>
              </a:ext>
            </a:extLst>
          </p:cNvPr>
          <p:cNvSpPr txBox="1"/>
          <p:nvPr/>
        </p:nvSpPr>
        <p:spPr>
          <a:xfrm>
            <a:off x="8914296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FBA1A06-57A1-6BA4-5D45-58AFFFF30E11}"/>
              </a:ext>
            </a:extLst>
          </p:cNvPr>
          <p:cNvSpPr txBox="1"/>
          <p:nvPr/>
        </p:nvSpPr>
        <p:spPr>
          <a:xfrm>
            <a:off x="651205" y="1795390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8/9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5DC3A36-C94A-F199-73FF-CB5E23D4400E}"/>
              </a:ext>
            </a:extLst>
          </p:cNvPr>
          <p:cNvSpPr txBox="1"/>
          <p:nvPr/>
        </p:nvSpPr>
        <p:spPr>
          <a:xfrm>
            <a:off x="4641357" y="2378684"/>
            <a:ext cx="400110" cy="152862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〃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回打ち合わせ</a:t>
            </a:r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DC19071D-E092-4103-C353-F231F41E32DD}"/>
              </a:ext>
            </a:extLst>
          </p:cNvPr>
          <p:cNvSpPr/>
          <p:nvPr/>
        </p:nvSpPr>
        <p:spPr>
          <a:xfrm>
            <a:off x="2586974" y="2684351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F4FC3944-8DD1-9E86-6DEE-68EB8E35033A}"/>
              </a:ext>
            </a:extLst>
          </p:cNvPr>
          <p:cNvCxnSpPr>
            <a:cxnSpLocks/>
          </p:cNvCxnSpPr>
          <p:nvPr/>
        </p:nvCxnSpPr>
        <p:spPr>
          <a:xfrm>
            <a:off x="4246945" y="2225624"/>
            <a:ext cx="0" cy="2406752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68868F2-EE12-2BB2-EFE4-575AD1CA1E84}"/>
              </a:ext>
            </a:extLst>
          </p:cNvPr>
          <p:cNvSpPr txBox="1"/>
          <p:nvPr/>
        </p:nvSpPr>
        <p:spPr>
          <a:xfrm>
            <a:off x="3994531" y="2661809"/>
            <a:ext cx="461665" cy="1477328"/>
          </a:xfrm>
          <a:prstGeom prst="rect">
            <a:avLst/>
          </a:prstGeom>
          <a:solidFill>
            <a:schemeClr val="bg1"/>
          </a:solidFill>
        </p:spPr>
        <p:txBody>
          <a:bodyPr vert="eaVert" wrap="non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仮サイト　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CBBD382-287F-C30D-E19D-BDD79719110B}"/>
              </a:ext>
            </a:extLst>
          </p:cNvPr>
          <p:cNvSpPr txBox="1"/>
          <p:nvPr/>
        </p:nvSpPr>
        <p:spPr>
          <a:xfrm>
            <a:off x="1405623" y="4657097"/>
            <a:ext cx="13129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Word Press</a:t>
            </a: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B55E4A4-2810-78FC-1069-8F77FE60B407}"/>
              </a:ext>
            </a:extLst>
          </p:cNvPr>
          <p:cNvSpPr txBox="1"/>
          <p:nvPr/>
        </p:nvSpPr>
        <p:spPr>
          <a:xfrm>
            <a:off x="1384075" y="5197785"/>
            <a:ext cx="15392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8/16 20:00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177067FE-39E6-E48C-51A7-6904A0837A17}"/>
              </a:ext>
            </a:extLst>
          </p:cNvPr>
          <p:cNvSpPr/>
          <p:nvPr/>
        </p:nvSpPr>
        <p:spPr>
          <a:xfrm>
            <a:off x="4746365" y="3796376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4A0074C-0567-D679-4BC4-7C2464444BC6}"/>
              </a:ext>
            </a:extLst>
          </p:cNvPr>
          <p:cNvSpPr txBox="1"/>
          <p:nvPr/>
        </p:nvSpPr>
        <p:spPr>
          <a:xfrm>
            <a:off x="4331029" y="4364710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仮運用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F6C6BA4-9B16-4C93-020E-ED6ECEA8F457}"/>
              </a:ext>
            </a:extLst>
          </p:cNvPr>
          <p:cNvSpPr txBox="1"/>
          <p:nvPr/>
        </p:nvSpPr>
        <p:spPr>
          <a:xfrm>
            <a:off x="6033120" y="1993198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65C92A3-09BE-A60F-B900-CB43F1155503}"/>
              </a:ext>
            </a:extLst>
          </p:cNvPr>
          <p:cNvSpPr txBox="1"/>
          <p:nvPr/>
        </p:nvSpPr>
        <p:spPr>
          <a:xfrm>
            <a:off x="6114034" y="2617025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一般公開（目標）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486209-AE10-5903-ADC2-9A9C6157928D}"/>
              </a:ext>
            </a:extLst>
          </p:cNvPr>
          <p:cNvSpPr txBox="1"/>
          <p:nvPr/>
        </p:nvSpPr>
        <p:spPr>
          <a:xfrm>
            <a:off x="740835" y="2119002"/>
            <a:ext cx="400110" cy="45140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本日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BA56519-DEA0-9A53-EEC0-1701F41CCB1C}"/>
              </a:ext>
            </a:extLst>
          </p:cNvPr>
          <p:cNvSpPr txBox="1"/>
          <p:nvPr/>
        </p:nvSpPr>
        <p:spPr>
          <a:xfrm>
            <a:off x="4513044" y="1904559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/13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6898A34-D7A5-F610-93A1-230F3A5DF3F2}"/>
              </a:ext>
            </a:extLst>
          </p:cNvPr>
          <p:cNvSpPr txBox="1"/>
          <p:nvPr/>
        </p:nvSpPr>
        <p:spPr>
          <a:xfrm>
            <a:off x="1730986" y="1835887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8/16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E7117F-3298-74F2-40BC-EB1C8581B565}"/>
              </a:ext>
            </a:extLst>
          </p:cNvPr>
          <p:cNvSpPr txBox="1"/>
          <p:nvPr/>
        </p:nvSpPr>
        <p:spPr>
          <a:xfrm>
            <a:off x="1862062" y="2223335"/>
            <a:ext cx="400110" cy="2096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月次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Mtg  ZOOM 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311CBAD-62B0-ED66-BD3B-49F74EB498C0}"/>
              </a:ext>
            </a:extLst>
          </p:cNvPr>
          <p:cNvSpPr txBox="1"/>
          <p:nvPr/>
        </p:nvSpPr>
        <p:spPr>
          <a:xfrm>
            <a:off x="3500501" y="1884781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8/30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B849D38-389E-BDB5-F278-DE6DBB1C3F0C}"/>
              </a:ext>
            </a:extLst>
          </p:cNvPr>
          <p:cNvSpPr txBox="1"/>
          <p:nvPr/>
        </p:nvSpPr>
        <p:spPr>
          <a:xfrm>
            <a:off x="3616144" y="2331752"/>
            <a:ext cx="400110" cy="1349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次回打ち合わせ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AED5431-21E0-64D4-875F-DD7790ACC16B}"/>
              </a:ext>
            </a:extLst>
          </p:cNvPr>
          <p:cNvSpPr txBox="1"/>
          <p:nvPr/>
        </p:nvSpPr>
        <p:spPr>
          <a:xfrm>
            <a:off x="2367180" y="3204746"/>
            <a:ext cx="11112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コンテンツの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精査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2306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3971074" y="1023949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東町会議室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参加者（敬称略）：伊東、本多、尾上、藤田 、檜森、坂田、栁、依田、小林、井田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52608" y="1269124"/>
            <a:ext cx="882087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全体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の構成について議論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テスト版</a:t>
            </a:r>
            <a:r>
              <a:rPr lang="en-US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を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作成し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、</a:t>
            </a:r>
            <a:r>
              <a:rPr lang="ja-JP" altLang="en-US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今後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意見</a:t>
            </a:r>
            <a:r>
              <a:rPr lang="ja-JP" altLang="en-US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収集しながら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ブラシュアップする進め方と</a:t>
            </a:r>
            <a:r>
              <a:rPr lang="ja-JP" altLang="en-US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する。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・関係者と会員に関して　　　別紙参照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・追加費用　　基本的に発生しない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・セキュリティ問題無い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・シルバー人材センターへは、尾上理事より連絡済み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２．今後のアクション　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・仮サイトの検証のため、本日参加の方は明日までに、下記より会員登録してください。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7/19(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)Zoom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班会議にて、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班全員の会員登録を依頼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u="sng" dirty="0" err="1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会員の登録について</a:t>
            </a:r>
            <a:r>
              <a:rPr lang="en-US" altLang="ja-JP" sz="1600" u="sng" dirty="0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 – </a:t>
            </a:r>
            <a:r>
              <a:rPr lang="en-US" altLang="ja-JP" sz="1600" u="sng" dirty="0" err="1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小金井シルバー人材センターネットワーク</a:t>
            </a:r>
            <a:r>
              <a:rPr lang="en-US" altLang="ja-JP" sz="1600" u="sng" dirty="0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 (koganei-sjc.jp)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Word Press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　　第１、第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金曜日に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1H 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行う。　講師高坂　連絡は井田担当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金曜日は、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班会議だが、情報共有は開始後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分程度として、残りの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分は勉強会とする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３～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回後　通常に戻す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・その他　スケジュール　別紙参照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次回打ち合わせは、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8/9(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13:30 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～　＠東町会議室</a:t>
            </a:r>
            <a:endParaRPr lang="en-US" altLang="ja-JP" sz="14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375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893568D2-35CE-3FC4-2B66-F3D30D01BA3D}"/>
              </a:ext>
            </a:extLst>
          </p:cNvPr>
          <p:cNvCxnSpPr>
            <a:cxnSpLocks/>
          </p:cNvCxnSpPr>
          <p:nvPr/>
        </p:nvCxnSpPr>
        <p:spPr>
          <a:xfrm>
            <a:off x="477089" y="3189890"/>
            <a:ext cx="9270607" cy="0"/>
          </a:xfrm>
          <a:prstGeom prst="line">
            <a:avLst/>
          </a:prstGeom>
          <a:ln w="127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EAD0CBF-8F18-F635-D87F-F0F90A354A27}"/>
              </a:ext>
            </a:extLst>
          </p:cNvPr>
          <p:cNvSpPr txBox="1"/>
          <p:nvPr/>
        </p:nvSpPr>
        <p:spPr>
          <a:xfrm>
            <a:off x="1959357" y="1202681"/>
            <a:ext cx="24545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　会員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8754D6C0-ED38-B2DF-BD5E-F8C7A36A9944}"/>
              </a:ext>
            </a:extLst>
          </p:cNvPr>
          <p:cNvSpPr/>
          <p:nvPr/>
        </p:nvSpPr>
        <p:spPr>
          <a:xfrm>
            <a:off x="962720" y="1147794"/>
            <a:ext cx="3744416" cy="1871534"/>
          </a:xfrm>
          <a:prstGeom prst="round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E013EAF-0479-3D4F-FCBC-F5F50B82BFDF}"/>
              </a:ext>
            </a:extLst>
          </p:cNvPr>
          <p:cNvSpPr/>
          <p:nvPr/>
        </p:nvSpPr>
        <p:spPr>
          <a:xfrm>
            <a:off x="746696" y="1363148"/>
            <a:ext cx="4464496" cy="2302385"/>
          </a:xfrm>
          <a:prstGeom prst="round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1A007255-F5AA-2A76-8915-FBFB7C740DB6}"/>
              </a:ext>
            </a:extLst>
          </p:cNvPr>
          <p:cNvSpPr/>
          <p:nvPr/>
        </p:nvSpPr>
        <p:spPr>
          <a:xfrm>
            <a:off x="602680" y="1166691"/>
            <a:ext cx="5040560" cy="1892869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765E8608-2F90-1191-5422-085998B294C3}"/>
              </a:ext>
            </a:extLst>
          </p:cNvPr>
          <p:cNvSpPr/>
          <p:nvPr/>
        </p:nvSpPr>
        <p:spPr>
          <a:xfrm>
            <a:off x="5991805" y="1173356"/>
            <a:ext cx="1736576" cy="1102919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20B105E-797C-BD9B-174A-87A2FF296AD8}"/>
              </a:ext>
            </a:extLst>
          </p:cNvPr>
          <p:cNvSpPr txBox="1"/>
          <p:nvPr/>
        </p:nvSpPr>
        <p:spPr>
          <a:xfrm>
            <a:off x="6051852" y="1244678"/>
            <a:ext cx="1802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　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職員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54D832DF-FF5C-A4D8-9C67-FA4589C5A1A3}"/>
              </a:ext>
            </a:extLst>
          </p:cNvPr>
          <p:cNvSpPr/>
          <p:nvPr/>
        </p:nvSpPr>
        <p:spPr>
          <a:xfrm>
            <a:off x="1052668" y="2033267"/>
            <a:ext cx="1736576" cy="895444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6CE238-7008-488A-DBC6-C970D5387213}"/>
              </a:ext>
            </a:extLst>
          </p:cNvPr>
          <p:cNvSpPr txBox="1"/>
          <p:nvPr/>
        </p:nvSpPr>
        <p:spPr>
          <a:xfrm>
            <a:off x="1322875" y="2083087"/>
            <a:ext cx="1196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班　班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員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C073417-336D-3C2E-A499-C396EB27B24F}"/>
              </a:ext>
            </a:extLst>
          </p:cNvPr>
          <p:cNvSpPr txBox="1"/>
          <p:nvPr/>
        </p:nvSpPr>
        <p:spPr>
          <a:xfrm>
            <a:off x="7002882" y="2780649"/>
            <a:ext cx="2659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　関係者</a:t>
            </a:r>
          </a:p>
        </p:txBody>
      </p:sp>
      <p:sp>
        <p:nvSpPr>
          <p:cNvPr id="19" name="矢印: 下 18">
            <a:extLst>
              <a:ext uri="{FF2B5EF4-FFF2-40B4-BE49-F238E27FC236}">
                <a16:creationId xmlns:a16="http://schemas.microsoft.com/office/drawing/2014/main" id="{5595823B-27FF-ED91-7B5E-B7221C4A040E}"/>
              </a:ext>
            </a:extLst>
          </p:cNvPr>
          <p:cNvSpPr/>
          <p:nvPr/>
        </p:nvSpPr>
        <p:spPr>
          <a:xfrm flipV="1">
            <a:off x="6592860" y="2673435"/>
            <a:ext cx="360040" cy="444243"/>
          </a:xfrm>
          <a:prstGeom prst="down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0F5366B-E370-D3BF-352C-FBCE59951B95}"/>
              </a:ext>
            </a:extLst>
          </p:cNvPr>
          <p:cNvSpPr txBox="1"/>
          <p:nvPr/>
        </p:nvSpPr>
        <p:spPr>
          <a:xfrm>
            <a:off x="7233440" y="3550007"/>
            <a:ext cx="11737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一般の方々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46336B11-A6EC-DADB-8BA2-45E0767322CA}"/>
              </a:ext>
            </a:extLst>
          </p:cNvPr>
          <p:cNvSpPr/>
          <p:nvPr/>
        </p:nvSpPr>
        <p:spPr>
          <a:xfrm>
            <a:off x="1137476" y="3328154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653190B-4D68-4138-C9C1-80570099A771}"/>
              </a:ext>
            </a:extLst>
          </p:cNvPr>
          <p:cNvSpPr txBox="1"/>
          <p:nvPr/>
        </p:nvSpPr>
        <p:spPr>
          <a:xfrm>
            <a:off x="1220751" y="3396119"/>
            <a:ext cx="9989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会員</a:t>
            </a: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ECB1E5F8-F5C7-B938-4173-AAAABEEAF27E}"/>
              </a:ext>
            </a:extLst>
          </p:cNvPr>
          <p:cNvSpPr/>
          <p:nvPr/>
        </p:nvSpPr>
        <p:spPr>
          <a:xfrm>
            <a:off x="3248551" y="3373194"/>
            <a:ext cx="5779066" cy="262531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0CF01CCD-5E0E-4608-A5BD-A49AD798B7C4}"/>
              </a:ext>
            </a:extLst>
          </p:cNvPr>
          <p:cNvSpPr/>
          <p:nvPr/>
        </p:nvSpPr>
        <p:spPr>
          <a:xfrm>
            <a:off x="1137476" y="4101193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DB0354B-2F75-472D-177F-6D56FB256954}"/>
              </a:ext>
            </a:extLst>
          </p:cNvPr>
          <p:cNvSpPr txBox="1"/>
          <p:nvPr/>
        </p:nvSpPr>
        <p:spPr>
          <a:xfrm>
            <a:off x="1220751" y="4169158"/>
            <a:ext cx="1282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Zoom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F68D6C6A-41D9-BFE8-A510-DFC1E6896347}"/>
              </a:ext>
            </a:extLst>
          </p:cNvPr>
          <p:cNvSpPr/>
          <p:nvPr/>
        </p:nvSpPr>
        <p:spPr>
          <a:xfrm>
            <a:off x="1155050" y="4874232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C6D89E6-3AE2-A80A-FCDA-D3AACB94B465}"/>
              </a:ext>
            </a:extLst>
          </p:cNvPr>
          <p:cNvSpPr txBox="1"/>
          <p:nvPr/>
        </p:nvSpPr>
        <p:spPr>
          <a:xfrm>
            <a:off x="1206051" y="4931439"/>
            <a:ext cx="1314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個人教室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受講者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ED82F2CD-816C-D647-E961-A27B893E2319}"/>
              </a:ext>
            </a:extLst>
          </p:cNvPr>
          <p:cNvSpPr/>
          <p:nvPr/>
        </p:nvSpPr>
        <p:spPr>
          <a:xfrm>
            <a:off x="1137476" y="5653544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BA2AAAD-8EB9-0A53-F260-9EB6299164E6}"/>
              </a:ext>
            </a:extLst>
          </p:cNvPr>
          <p:cNvSpPr txBox="1"/>
          <p:nvPr/>
        </p:nvSpPr>
        <p:spPr>
          <a:xfrm>
            <a:off x="1156203" y="5721509"/>
            <a:ext cx="14686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無料相談室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受講者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左中かっこ 29">
            <a:extLst>
              <a:ext uri="{FF2B5EF4-FFF2-40B4-BE49-F238E27FC236}">
                <a16:creationId xmlns:a16="http://schemas.microsoft.com/office/drawing/2014/main" id="{00D533B7-CF82-F701-8F79-52C9CFFC8CF9}"/>
              </a:ext>
            </a:extLst>
          </p:cNvPr>
          <p:cNvSpPr/>
          <p:nvPr/>
        </p:nvSpPr>
        <p:spPr>
          <a:xfrm>
            <a:off x="746695" y="3328154"/>
            <a:ext cx="305973" cy="298652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164BC12-716B-B77C-AC23-899FE542CD05}"/>
              </a:ext>
            </a:extLst>
          </p:cNvPr>
          <p:cNvSpPr txBox="1"/>
          <p:nvPr/>
        </p:nvSpPr>
        <p:spPr>
          <a:xfrm>
            <a:off x="358363" y="3626452"/>
            <a:ext cx="353943" cy="263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シルバー人材センター会員の場合もあり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B488AD4-BB42-125E-BB68-4255F244217D}"/>
              </a:ext>
            </a:extLst>
          </p:cNvPr>
          <p:cNvSpPr txBox="1"/>
          <p:nvPr/>
        </p:nvSpPr>
        <p:spPr>
          <a:xfrm>
            <a:off x="3755954" y="6128068"/>
            <a:ext cx="4506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kumimoji="1"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班　</a:t>
            </a:r>
            <a:r>
              <a:rPr kumimoji="1" lang="en-US" altLang="ja-JP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kumimoji="1"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ネットワーク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会員の範囲</a:t>
            </a: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1AB2FAC5-4618-588A-02F2-BBCAA828AE27}"/>
              </a:ext>
            </a:extLst>
          </p:cNvPr>
          <p:cNvSpPr/>
          <p:nvPr/>
        </p:nvSpPr>
        <p:spPr>
          <a:xfrm>
            <a:off x="955764" y="1981191"/>
            <a:ext cx="1951172" cy="986204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1381589-08C1-6F45-0CFE-78F2234FFBD4}"/>
              </a:ext>
            </a:extLst>
          </p:cNvPr>
          <p:cNvSpPr txBox="1"/>
          <p:nvPr/>
        </p:nvSpPr>
        <p:spPr>
          <a:xfrm>
            <a:off x="1137476" y="1676327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原則全員加入</a:t>
            </a: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B1E07802-C6A0-A2E0-E3F1-06A3DE767668}"/>
              </a:ext>
            </a:extLst>
          </p:cNvPr>
          <p:cNvSpPr/>
          <p:nvPr/>
        </p:nvSpPr>
        <p:spPr>
          <a:xfrm>
            <a:off x="1076299" y="3229828"/>
            <a:ext cx="1613124" cy="806068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04477299-DB43-5310-ACD3-17147233B85A}"/>
              </a:ext>
            </a:extLst>
          </p:cNvPr>
          <p:cNvSpPr/>
          <p:nvPr/>
        </p:nvSpPr>
        <p:spPr>
          <a:xfrm>
            <a:off x="1052667" y="4068163"/>
            <a:ext cx="1636755" cy="2302385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50EE768-D3B3-DFCC-EFF1-1AB5B1A8EF0C}"/>
              </a:ext>
            </a:extLst>
          </p:cNvPr>
          <p:cNvSpPr txBox="1"/>
          <p:nvPr/>
        </p:nvSpPr>
        <p:spPr>
          <a:xfrm>
            <a:off x="74612" y="3075939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原則全員加入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1DA49F9-4A47-FBF4-44CD-B7BE55642F90}"/>
              </a:ext>
            </a:extLst>
          </p:cNvPr>
          <p:cNvSpPr txBox="1"/>
          <p:nvPr/>
        </p:nvSpPr>
        <p:spPr>
          <a:xfrm>
            <a:off x="6952900" y="1927899"/>
            <a:ext cx="11496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班担当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</a:t>
            </a: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EED97580-EDD1-E0EA-56BF-036700530242}"/>
              </a:ext>
            </a:extLst>
          </p:cNvPr>
          <p:cNvSpPr/>
          <p:nvPr/>
        </p:nvSpPr>
        <p:spPr>
          <a:xfrm>
            <a:off x="6114042" y="1804004"/>
            <a:ext cx="838858" cy="409241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1547DC9-2132-C193-0978-D6627DC31902}"/>
              </a:ext>
            </a:extLst>
          </p:cNvPr>
          <p:cNvSpPr txBox="1"/>
          <p:nvPr/>
        </p:nvSpPr>
        <p:spPr>
          <a:xfrm>
            <a:off x="1248289" y="6414402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加入を推奨</a:t>
            </a: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E0F4CD29-8C4B-96A2-F8EB-2778740D77D2}"/>
              </a:ext>
            </a:extLst>
          </p:cNvPr>
          <p:cNvSpPr/>
          <p:nvPr/>
        </p:nvSpPr>
        <p:spPr>
          <a:xfrm>
            <a:off x="3429738" y="3550007"/>
            <a:ext cx="2049765" cy="2327265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3A797CCA-6DDE-CDF6-0987-F3D80BCF74CC}"/>
              </a:ext>
            </a:extLst>
          </p:cNvPr>
          <p:cNvSpPr txBox="1"/>
          <p:nvPr/>
        </p:nvSpPr>
        <p:spPr>
          <a:xfrm>
            <a:off x="3851700" y="5419747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加入を推奨</a:t>
            </a: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320E2A25-D065-3707-8513-7B7F750F0374}"/>
              </a:ext>
            </a:extLst>
          </p:cNvPr>
          <p:cNvCxnSpPr>
            <a:cxnSpLocks/>
            <a:endCxn id="21" idx="3"/>
          </p:cNvCxnSpPr>
          <p:nvPr/>
        </p:nvCxnSpPr>
        <p:spPr>
          <a:xfrm flipH="1" flipV="1">
            <a:off x="2637916" y="3658721"/>
            <a:ext cx="791822" cy="3305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2049C784-3F46-7256-D781-152D4DB94381}"/>
              </a:ext>
            </a:extLst>
          </p:cNvPr>
          <p:cNvCxnSpPr>
            <a:cxnSpLocks/>
            <a:endCxn id="24" idx="3"/>
          </p:cNvCxnSpPr>
          <p:nvPr/>
        </p:nvCxnSpPr>
        <p:spPr>
          <a:xfrm flipH="1">
            <a:off x="2637916" y="4366462"/>
            <a:ext cx="791822" cy="652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2F7C011-5A4B-860A-9F08-05E81B924F40}"/>
              </a:ext>
            </a:extLst>
          </p:cNvPr>
          <p:cNvCxnSpPr>
            <a:cxnSpLocks/>
            <a:endCxn id="26" idx="3"/>
          </p:cNvCxnSpPr>
          <p:nvPr/>
        </p:nvCxnSpPr>
        <p:spPr>
          <a:xfrm flipH="1">
            <a:off x="2655490" y="4742616"/>
            <a:ext cx="774246" cy="4621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685096D1-2E21-2ADC-785C-308DCFE80AF6}"/>
              </a:ext>
            </a:extLst>
          </p:cNvPr>
          <p:cNvCxnSpPr>
            <a:cxnSpLocks/>
          </p:cNvCxnSpPr>
          <p:nvPr/>
        </p:nvCxnSpPr>
        <p:spPr>
          <a:xfrm flipH="1">
            <a:off x="2673064" y="5148764"/>
            <a:ext cx="774246" cy="8497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B3D73F5-8344-38B5-A939-B788D5EAB005}"/>
              </a:ext>
            </a:extLst>
          </p:cNvPr>
          <p:cNvSpPr txBox="1"/>
          <p:nvPr/>
        </p:nvSpPr>
        <p:spPr>
          <a:xfrm>
            <a:off x="2478520" y="4510421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参加を促す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146D9DE-A8BE-B2B6-EA25-F4620D67BA8B}"/>
              </a:ext>
            </a:extLst>
          </p:cNvPr>
          <p:cNvSpPr/>
          <p:nvPr/>
        </p:nvSpPr>
        <p:spPr>
          <a:xfrm>
            <a:off x="3294010" y="1826622"/>
            <a:ext cx="1248099" cy="520753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46995BB-D9C6-EBD9-8385-73EB36AAB5EC}"/>
              </a:ext>
            </a:extLst>
          </p:cNvPr>
          <p:cNvSpPr txBox="1"/>
          <p:nvPr/>
        </p:nvSpPr>
        <p:spPr>
          <a:xfrm>
            <a:off x="4516214" y="2254104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加入を推奨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0252917B-9324-26FB-94E1-72FD2A35505C}"/>
              </a:ext>
            </a:extLst>
          </p:cNvPr>
          <p:cNvCxnSpPr>
            <a:cxnSpLocks/>
            <a:stCxn id="3" idx="1"/>
            <a:endCxn id="14" idx="3"/>
          </p:cNvCxnSpPr>
          <p:nvPr/>
        </p:nvCxnSpPr>
        <p:spPr>
          <a:xfrm flipH="1">
            <a:off x="2789244" y="2086999"/>
            <a:ext cx="504766" cy="3939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4DA7913-9498-4DAD-D0E3-917975384DE5}"/>
              </a:ext>
            </a:extLst>
          </p:cNvPr>
          <p:cNvSpPr txBox="1"/>
          <p:nvPr/>
        </p:nvSpPr>
        <p:spPr>
          <a:xfrm>
            <a:off x="3347206" y="1939065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入班希望者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E21BE57-5EDF-0729-0930-D3AA8C29C11F}"/>
              </a:ext>
            </a:extLst>
          </p:cNvPr>
          <p:cNvSpPr txBox="1"/>
          <p:nvPr/>
        </p:nvSpPr>
        <p:spPr>
          <a:xfrm>
            <a:off x="2414272" y="1573287"/>
            <a:ext cx="1417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班加入を促す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4C8BCD36-8824-A364-EA25-8C726152C459}"/>
              </a:ext>
            </a:extLst>
          </p:cNvPr>
          <p:cNvCxnSpPr>
            <a:cxnSpLocks/>
          </p:cNvCxnSpPr>
          <p:nvPr/>
        </p:nvCxnSpPr>
        <p:spPr>
          <a:xfrm flipH="1">
            <a:off x="2789244" y="2724279"/>
            <a:ext cx="526641" cy="6718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3DB1DA31-E02B-59F9-B8CE-C21BCDC476B5}"/>
              </a:ext>
            </a:extLst>
          </p:cNvPr>
          <p:cNvSpPr/>
          <p:nvPr/>
        </p:nvSpPr>
        <p:spPr>
          <a:xfrm>
            <a:off x="3305264" y="2454247"/>
            <a:ext cx="1248099" cy="520753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3DD9617-05C6-ED07-AA9E-0E9A6A6D5570}"/>
              </a:ext>
            </a:extLst>
          </p:cNvPr>
          <p:cNvSpPr txBox="1"/>
          <p:nvPr/>
        </p:nvSpPr>
        <p:spPr>
          <a:xfrm>
            <a:off x="3369649" y="2554316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講座希望者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DF34F4A1-18AD-A14C-F780-4EC1927187CA}"/>
              </a:ext>
            </a:extLst>
          </p:cNvPr>
          <p:cNvSpPr txBox="1"/>
          <p:nvPr/>
        </p:nvSpPr>
        <p:spPr>
          <a:xfrm>
            <a:off x="2727747" y="3018808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参加を促す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644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070762" y="6165304"/>
            <a:ext cx="2124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スケジュール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0911620-423B-296C-37F2-AE77E7FCDAB2}"/>
              </a:ext>
            </a:extLst>
          </p:cNvPr>
          <p:cNvCxnSpPr>
            <a:cxnSpLocks/>
          </p:cNvCxnSpPr>
          <p:nvPr/>
        </p:nvCxnSpPr>
        <p:spPr>
          <a:xfrm>
            <a:off x="416496" y="1743638"/>
            <a:ext cx="9217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78B06F2-23E8-C4A7-4E62-7B37CF4C5BD3}"/>
              </a:ext>
            </a:extLst>
          </p:cNvPr>
          <p:cNvCxnSpPr/>
          <p:nvPr/>
        </p:nvCxnSpPr>
        <p:spPr>
          <a:xfrm>
            <a:off x="3152800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B8828CE-00F2-8CB5-E507-B8CD2E135C94}"/>
              </a:ext>
            </a:extLst>
          </p:cNvPr>
          <p:cNvCxnSpPr/>
          <p:nvPr/>
        </p:nvCxnSpPr>
        <p:spPr>
          <a:xfrm>
            <a:off x="5025008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50A55E4-47CC-66F7-4FF0-F54B0E068184}"/>
              </a:ext>
            </a:extLst>
          </p:cNvPr>
          <p:cNvCxnSpPr/>
          <p:nvPr/>
        </p:nvCxnSpPr>
        <p:spPr>
          <a:xfrm>
            <a:off x="6177136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EA14FF1-EE44-CA3A-C2EB-C56D51C6492E}"/>
              </a:ext>
            </a:extLst>
          </p:cNvPr>
          <p:cNvCxnSpPr/>
          <p:nvPr/>
        </p:nvCxnSpPr>
        <p:spPr>
          <a:xfrm>
            <a:off x="7329264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6271D7AD-9808-AC71-380E-33FFB19BE812}"/>
              </a:ext>
            </a:extLst>
          </p:cNvPr>
          <p:cNvCxnSpPr/>
          <p:nvPr/>
        </p:nvCxnSpPr>
        <p:spPr>
          <a:xfrm>
            <a:off x="8481392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190DF9C-7CC5-473B-54C8-24AB6DBCE993}"/>
              </a:ext>
            </a:extLst>
          </p:cNvPr>
          <p:cNvCxnSpPr/>
          <p:nvPr/>
        </p:nvCxnSpPr>
        <p:spPr>
          <a:xfrm>
            <a:off x="9633520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2435B75-E008-8D77-5478-5C2CF7499CEA}"/>
              </a:ext>
            </a:extLst>
          </p:cNvPr>
          <p:cNvSpPr txBox="1"/>
          <p:nvPr/>
        </p:nvSpPr>
        <p:spPr>
          <a:xfrm>
            <a:off x="1624469" y="1025336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5135C17-3BE7-C32C-2091-3418A4B49FAA}"/>
              </a:ext>
            </a:extLst>
          </p:cNvPr>
          <p:cNvSpPr txBox="1"/>
          <p:nvPr/>
        </p:nvSpPr>
        <p:spPr>
          <a:xfrm>
            <a:off x="3673304" y="1045698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FE1AB6A-EF96-8276-0F7D-E21F59AF2F8D}"/>
              </a:ext>
            </a:extLst>
          </p:cNvPr>
          <p:cNvSpPr txBox="1"/>
          <p:nvPr/>
        </p:nvSpPr>
        <p:spPr>
          <a:xfrm>
            <a:off x="5261922" y="1025336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4D6FBEF-A52A-43E1-5E79-1754A91EA666}"/>
              </a:ext>
            </a:extLst>
          </p:cNvPr>
          <p:cNvSpPr txBox="1"/>
          <p:nvPr/>
        </p:nvSpPr>
        <p:spPr>
          <a:xfrm>
            <a:off x="6336263" y="102462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8DD018E-D75E-A7C4-8EBC-359AB9B14F33}"/>
              </a:ext>
            </a:extLst>
          </p:cNvPr>
          <p:cNvSpPr txBox="1"/>
          <p:nvPr/>
        </p:nvSpPr>
        <p:spPr>
          <a:xfrm>
            <a:off x="7553271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4CC8B03-4F75-526A-42BD-AAACA62130FF}"/>
              </a:ext>
            </a:extLst>
          </p:cNvPr>
          <p:cNvSpPr txBox="1"/>
          <p:nvPr/>
        </p:nvSpPr>
        <p:spPr>
          <a:xfrm>
            <a:off x="8770280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880ABA0-9163-481A-8A06-C9FE1B46FA3D}"/>
              </a:ext>
            </a:extLst>
          </p:cNvPr>
          <p:cNvSpPr txBox="1"/>
          <p:nvPr/>
        </p:nvSpPr>
        <p:spPr>
          <a:xfrm>
            <a:off x="136523" y="2001586"/>
            <a:ext cx="1316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①コンテンツの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精査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16939EF-52E2-5283-C848-4A6AEBDCA7DB}"/>
              </a:ext>
            </a:extLst>
          </p:cNvPr>
          <p:cNvSpPr txBox="1"/>
          <p:nvPr/>
        </p:nvSpPr>
        <p:spPr>
          <a:xfrm>
            <a:off x="319894" y="2592046"/>
            <a:ext cx="187102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伊東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Zoom   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本多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・訪問レッスン　尾上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個人教室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イラスト　　　　藤田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・無料相談室　藤田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・教室、全体　 井田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FBA1A06-57A1-6BA4-5D45-58AFFFF30E11}"/>
              </a:ext>
            </a:extLst>
          </p:cNvPr>
          <p:cNvSpPr txBox="1"/>
          <p:nvPr/>
        </p:nvSpPr>
        <p:spPr>
          <a:xfrm>
            <a:off x="3296508" y="1929401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8/9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5DC3A36-C94A-F199-73FF-CB5E23D4400E}"/>
              </a:ext>
            </a:extLst>
          </p:cNvPr>
          <p:cNvSpPr txBox="1"/>
          <p:nvPr/>
        </p:nvSpPr>
        <p:spPr>
          <a:xfrm>
            <a:off x="3383551" y="2514026"/>
            <a:ext cx="400110" cy="1349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次回打ち合わせ</a:t>
            </a:r>
          </a:p>
        </p:txBody>
      </p:sp>
      <p:sp>
        <p:nvSpPr>
          <p:cNvPr id="27" name="右中かっこ 26">
            <a:extLst>
              <a:ext uri="{FF2B5EF4-FFF2-40B4-BE49-F238E27FC236}">
                <a16:creationId xmlns:a16="http://schemas.microsoft.com/office/drawing/2014/main" id="{6C6BEFE2-FE4A-B594-DE67-BACFC790A263}"/>
              </a:ext>
            </a:extLst>
          </p:cNvPr>
          <p:cNvSpPr/>
          <p:nvPr/>
        </p:nvSpPr>
        <p:spPr>
          <a:xfrm>
            <a:off x="2288704" y="2511599"/>
            <a:ext cx="144016" cy="156966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7B6ABB8-EC35-6F34-1B0D-8B06E190BF88}"/>
              </a:ext>
            </a:extLst>
          </p:cNvPr>
          <p:cNvSpPr txBox="1"/>
          <p:nvPr/>
        </p:nvSpPr>
        <p:spPr>
          <a:xfrm>
            <a:off x="2492456" y="2521304"/>
            <a:ext cx="615553" cy="188769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次回打ち合わせまでに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PP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にまとめる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矢印: 右 29">
            <a:extLst>
              <a:ext uri="{FF2B5EF4-FFF2-40B4-BE49-F238E27FC236}">
                <a16:creationId xmlns:a16="http://schemas.microsoft.com/office/drawing/2014/main" id="{E285304D-3942-AF77-D9D6-0B71D61C0955}"/>
              </a:ext>
            </a:extLst>
          </p:cNvPr>
          <p:cNvSpPr/>
          <p:nvPr/>
        </p:nvSpPr>
        <p:spPr>
          <a:xfrm>
            <a:off x="3061069" y="3050576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DC19071D-E092-4103-C353-F231F41E32DD}"/>
              </a:ext>
            </a:extLst>
          </p:cNvPr>
          <p:cNvSpPr/>
          <p:nvPr/>
        </p:nvSpPr>
        <p:spPr>
          <a:xfrm>
            <a:off x="4078636" y="3013526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4244096-C193-C888-0A8A-40A6AA648788}"/>
              </a:ext>
            </a:extLst>
          </p:cNvPr>
          <p:cNvSpPr txBox="1"/>
          <p:nvPr/>
        </p:nvSpPr>
        <p:spPr>
          <a:xfrm>
            <a:off x="3766386" y="3448880"/>
            <a:ext cx="1058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サイト修正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F4FC3944-8DD1-9E86-6DEE-68EB8E35033A}"/>
              </a:ext>
            </a:extLst>
          </p:cNvPr>
          <p:cNvCxnSpPr>
            <a:cxnSpLocks/>
          </p:cNvCxnSpPr>
          <p:nvPr/>
        </p:nvCxnSpPr>
        <p:spPr>
          <a:xfrm>
            <a:off x="5025008" y="2149265"/>
            <a:ext cx="0" cy="2406752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68868F2-EE12-2BB2-EFE4-575AD1CA1E84}"/>
              </a:ext>
            </a:extLst>
          </p:cNvPr>
          <p:cNvSpPr txBox="1"/>
          <p:nvPr/>
        </p:nvSpPr>
        <p:spPr>
          <a:xfrm>
            <a:off x="4777464" y="2688380"/>
            <a:ext cx="461665" cy="1477328"/>
          </a:xfrm>
          <a:prstGeom prst="rect">
            <a:avLst/>
          </a:prstGeom>
          <a:solidFill>
            <a:schemeClr val="bg1"/>
          </a:solidFill>
        </p:spPr>
        <p:txBody>
          <a:bodyPr vert="eaVert" wrap="non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仮サイト　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CBBD382-287F-C30D-E19D-BDD79719110B}"/>
              </a:ext>
            </a:extLst>
          </p:cNvPr>
          <p:cNvSpPr txBox="1"/>
          <p:nvPr/>
        </p:nvSpPr>
        <p:spPr>
          <a:xfrm>
            <a:off x="136523" y="5508521"/>
            <a:ext cx="1518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Word Press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B55E4A4-2810-78FC-1069-8F77FE60B407}"/>
              </a:ext>
            </a:extLst>
          </p:cNvPr>
          <p:cNvSpPr txBox="1"/>
          <p:nvPr/>
        </p:nvSpPr>
        <p:spPr>
          <a:xfrm>
            <a:off x="1777747" y="5431576"/>
            <a:ext cx="415690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/19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以降　毎月第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1,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第３金曜日　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20:00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177067FE-39E6-E48C-51A7-6904A0837A17}"/>
              </a:ext>
            </a:extLst>
          </p:cNvPr>
          <p:cNvSpPr/>
          <p:nvPr/>
        </p:nvSpPr>
        <p:spPr>
          <a:xfrm>
            <a:off x="5403820" y="3047887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4A0074C-0567-D679-4BC4-7C2464444BC6}"/>
              </a:ext>
            </a:extLst>
          </p:cNvPr>
          <p:cNvSpPr txBox="1"/>
          <p:nvPr/>
        </p:nvSpPr>
        <p:spPr>
          <a:xfrm>
            <a:off x="5242284" y="3427044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仮運用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F6C6BA4-9B16-4C93-020E-ED6ECEA8F457}"/>
              </a:ext>
            </a:extLst>
          </p:cNvPr>
          <p:cNvSpPr txBox="1"/>
          <p:nvPr/>
        </p:nvSpPr>
        <p:spPr>
          <a:xfrm>
            <a:off x="6152558" y="1993198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65C92A3-09BE-A60F-B900-CB43F1155503}"/>
              </a:ext>
            </a:extLst>
          </p:cNvPr>
          <p:cNvSpPr txBox="1"/>
          <p:nvPr/>
        </p:nvSpPr>
        <p:spPr>
          <a:xfrm>
            <a:off x="6233472" y="2617025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一般公開（目標）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79780F1-7D1A-D653-2A8E-423508C13453}"/>
              </a:ext>
            </a:extLst>
          </p:cNvPr>
          <p:cNvSpPr txBox="1"/>
          <p:nvPr/>
        </p:nvSpPr>
        <p:spPr>
          <a:xfrm>
            <a:off x="114569" y="4573504"/>
            <a:ext cx="12634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②サイト検証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仮サイト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会員登録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矢印: 右 44">
            <a:extLst>
              <a:ext uri="{FF2B5EF4-FFF2-40B4-BE49-F238E27FC236}">
                <a16:creationId xmlns:a16="http://schemas.microsoft.com/office/drawing/2014/main" id="{71B88D65-0C17-F813-7D54-5E3218857131}"/>
              </a:ext>
            </a:extLst>
          </p:cNvPr>
          <p:cNvSpPr/>
          <p:nvPr/>
        </p:nvSpPr>
        <p:spPr>
          <a:xfrm>
            <a:off x="1736801" y="4613976"/>
            <a:ext cx="164675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45387E5-B78D-3180-EAD9-03AB47C54FCA}"/>
              </a:ext>
            </a:extLst>
          </p:cNvPr>
          <p:cNvSpPr txBox="1"/>
          <p:nvPr/>
        </p:nvSpPr>
        <p:spPr>
          <a:xfrm>
            <a:off x="2028226" y="4915055"/>
            <a:ext cx="9284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バグ修正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</a:p>
        </p:txBody>
      </p:sp>
    </p:spTree>
    <p:extLst>
      <p:ext uri="{BB962C8B-B14F-4D97-AF65-F5344CB8AC3E}">
        <p14:creationId xmlns:p14="http://schemas.microsoft.com/office/powerpoint/2010/main" val="166396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3872880" y="963446"/>
            <a:ext cx="55805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東町会議室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参加者（敬称略）：小松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伊東、本多、尾上 、藤田、篠塚、阿部、内川、井田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(Zoom)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　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52608" y="1603612"/>
            <a:ext cx="9108904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1.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 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作成委員会の目的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・誰に向けた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を作るのか？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シルバーの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には、各班のＨＰは存在しない　→　目的はＰＣ班の業務獲得、拡販目的、客寄せ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・最初のステップは、班員向けが良いのでは？　勉強が先では？　　共有ホルダーにもなる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TEST 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サイト作成は必要になるので、突然オープンは無い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・スケジュール、担当など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・シルバーの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からリンクで飛ぶ　　　←　事務局確認済み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・スマホメイン　　縦長スクリーン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⇒　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構成仮案を　本多さん、高坂さんで作成する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２．コンテンツ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　コンテンツは何でも良い　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WordPress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で作成する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　元デザインを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PP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などで作る？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　</a:t>
            </a:r>
            <a:r>
              <a:rPr kumimoji="1" lang="en-US" altLang="ja-JP" sz="14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Zoom  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無料相談室　　ゲーム　　個人教室事例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 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⇒　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写真撮影　伊東さん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⇒　各自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WordPress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の学習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81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E5F0296-3692-95E7-DF58-0952DDCB4FEA}"/>
              </a:ext>
            </a:extLst>
          </p:cNvPr>
          <p:cNvCxnSpPr>
            <a:cxnSpLocks/>
          </p:cNvCxnSpPr>
          <p:nvPr/>
        </p:nvCxnSpPr>
        <p:spPr>
          <a:xfrm flipV="1">
            <a:off x="7090402" y="1998328"/>
            <a:ext cx="0" cy="351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C50713CC-D214-0C3C-B583-BC87963CFC05}"/>
              </a:ext>
            </a:extLst>
          </p:cNvPr>
          <p:cNvCxnSpPr>
            <a:cxnSpLocks/>
          </p:cNvCxnSpPr>
          <p:nvPr/>
        </p:nvCxnSpPr>
        <p:spPr>
          <a:xfrm flipV="1">
            <a:off x="5987446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8EF6D8A4-BC8F-199A-60A9-33062EAEF033}"/>
              </a:ext>
            </a:extLst>
          </p:cNvPr>
          <p:cNvCxnSpPr>
            <a:cxnSpLocks/>
          </p:cNvCxnSpPr>
          <p:nvPr/>
        </p:nvCxnSpPr>
        <p:spPr>
          <a:xfrm flipV="1">
            <a:off x="2678578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E1ED4EC4-577A-6674-B697-98049E74E8FD}"/>
              </a:ext>
            </a:extLst>
          </p:cNvPr>
          <p:cNvCxnSpPr>
            <a:cxnSpLocks/>
          </p:cNvCxnSpPr>
          <p:nvPr/>
        </p:nvCxnSpPr>
        <p:spPr>
          <a:xfrm flipV="1">
            <a:off x="3781534" y="1998328"/>
            <a:ext cx="0" cy="351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DF5C62DA-B284-9134-BEB3-599847F27FE9}"/>
              </a:ext>
            </a:extLst>
          </p:cNvPr>
          <p:cNvCxnSpPr>
            <a:cxnSpLocks/>
          </p:cNvCxnSpPr>
          <p:nvPr/>
        </p:nvCxnSpPr>
        <p:spPr>
          <a:xfrm flipV="1">
            <a:off x="4884490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9B82A8E-75ED-0CFC-AA9B-8E655A759383}"/>
              </a:ext>
            </a:extLst>
          </p:cNvPr>
          <p:cNvSpPr txBox="1"/>
          <p:nvPr/>
        </p:nvSpPr>
        <p:spPr>
          <a:xfrm>
            <a:off x="7257256" y="1602841"/>
            <a:ext cx="700833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4595B82-4731-A853-8C3F-97ADA137087B}"/>
              </a:ext>
            </a:extLst>
          </p:cNvPr>
          <p:cNvCxnSpPr>
            <a:cxnSpLocks/>
          </p:cNvCxnSpPr>
          <p:nvPr/>
        </p:nvCxnSpPr>
        <p:spPr>
          <a:xfrm flipV="1">
            <a:off x="1575622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0FA12F05-FE74-8BF9-71B8-CEFCD36095FF}"/>
              </a:ext>
            </a:extLst>
          </p:cNvPr>
          <p:cNvCxnSpPr>
            <a:cxnSpLocks/>
          </p:cNvCxnSpPr>
          <p:nvPr/>
        </p:nvCxnSpPr>
        <p:spPr>
          <a:xfrm flipV="1">
            <a:off x="472666" y="1998328"/>
            <a:ext cx="0" cy="351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4C1A677-BE09-7979-DC5F-F67373155E4C}"/>
              </a:ext>
            </a:extLst>
          </p:cNvPr>
          <p:cNvSpPr txBox="1"/>
          <p:nvPr/>
        </p:nvSpPr>
        <p:spPr>
          <a:xfrm>
            <a:off x="5108859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7F6DADB-BC5E-E65B-C774-BC6CA164B9EA}"/>
              </a:ext>
            </a:extLst>
          </p:cNvPr>
          <p:cNvSpPr txBox="1"/>
          <p:nvPr/>
        </p:nvSpPr>
        <p:spPr>
          <a:xfrm>
            <a:off x="4034662" y="159832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FA70597-222F-4A76-D031-C51D2F39E92A}"/>
              </a:ext>
            </a:extLst>
          </p:cNvPr>
          <p:cNvSpPr txBox="1"/>
          <p:nvPr/>
        </p:nvSpPr>
        <p:spPr>
          <a:xfrm>
            <a:off x="2960465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38075C6-9CF2-5146-BA9D-9FCBC5646D1C}"/>
              </a:ext>
            </a:extLst>
          </p:cNvPr>
          <p:cNvSpPr txBox="1"/>
          <p:nvPr/>
        </p:nvSpPr>
        <p:spPr>
          <a:xfrm>
            <a:off x="1886268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1FBA551-DC67-5E9E-9B6E-6E407091F0DD}"/>
              </a:ext>
            </a:extLst>
          </p:cNvPr>
          <p:cNvSpPr txBox="1"/>
          <p:nvPr/>
        </p:nvSpPr>
        <p:spPr>
          <a:xfrm>
            <a:off x="812071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41FC3476-4E2F-E91E-5CB3-A153DBDE223F}"/>
              </a:ext>
            </a:extLst>
          </p:cNvPr>
          <p:cNvCxnSpPr>
            <a:cxnSpLocks/>
          </p:cNvCxnSpPr>
          <p:nvPr/>
        </p:nvCxnSpPr>
        <p:spPr>
          <a:xfrm>
            <a:off x="200472" y="2164959"/>
            <a:ext cx="928903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FBCA48F-B6D1-9A7B-C475-DE5C2AD42A82}"/>
              </a:ext>
            </a:extLst>
          </p:cNvPr>
          <p:cNvSpPr txBox="1"/>
          <p:nvPr/>
        </p:nvSpPr>
        <p:spPr>
          <a:xfrm>
            <a:off x="6183056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7DF8897-2157-ACA5-C39C-C9E64987C215}"/>
              </a:ext>
            </a:extLst>
          </p:cNvPr>
          <p:cNvSpPr txBox="1"/>
          <p:nvPr/>
        </p:nvSpPr>
        <p:spPr>
          <a:xfrm>
            <a:off x="459335" y="1268760"/>
            <a:ext cx="679994" cy="30777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‘2024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A61DB902-3690-3DBC-75E6-C8394D7F7033}"/>
              </a:ext>
            </a:extLst>
          </p:cNvPr>
          <p:cNvCxnSpPr>
            <a:cxnSpLocks/>
          </p:cNvCxnSpPr>
          <p:nvPr/>
        </p:nvCxnSpPr>
        <p:spPr>
          <a:xfrm flipV="1">
            <a:off x="8193360" y="1989131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59F09EA6-1C23-C319-10C3-662457DA7CFF}"/>
              </a:ext>
            </a:extLst>
          </p:cNvPr>
          <p:cNvCxnSpPr>
            <a:cxnSpLocks/>
          </p:cNvCxnSpPr>
          <p:nvPr/>
        </p:nvCxnSpPr>
        <p:spPr>
          <a:xfrm flipV="1">
            <a:off x="9282304" y="1989131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CE2C76B-497E-7080-2FC3-317F11C6FEC4}"/>
              </a:ext>
            </a:extLst>
          </p:cNvPr>
          <p:cNvSpPr txBox="1"/>
          <p:nvPr/>
        </p:nvSpPr>
        <p:spPr>
          <a:xfrm>
            <a:off x="8330283" y="1593672"/>
            <a:ext cx="700833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DFC5FB16-76F2-0C7A-1AB1-CC8A982262FC}"/>
              </a:ext>
            </a:extLst>
          </p:cNvPr>
          <p:cNvCxnSpPr>
            <a:cxnSpLocks/>
          </p:cNvCxnSpPr>
          <p:nvPr/>
        </p:nvCxnSpPr>
        <p:spPr>
          <a:xfrm>
            <a:off x="1886268" y="2654284"/>
            <a:ext cx="299822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97050E91-0440-8DC1-758E-7CE839D5E753}"/>
              </a:ext>
            </a:extLst>
          </p:cNvPr>
          <p:cNvCxnSpPr>
            <a:cxnSpLocks/>
          </p:cNvCxnSpPr>
          <p:nvPr/>
        </p:nvCxnSpPr>
        <p:spPr>
          <a:xfrm>
            <a:off x="4667895" y="4980649"/>
            <a:ext cx="229852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C17A6B0-1F6B-B559-5E55-C021E4DCEB37}"/>
              </a:ext>
            </a:extLst>
          </p:cNvPr>
          <p:cNvSpPr txBox="1"/>
          <p:nvPr/>
        </p:nvSpPr>
        <p:spPr>
          <a:xfrm>
            <a:off x="2198773" y="2715686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構成案</a:t>
            </a:r>
            <a:r>
              <a:rPr kumimoji="1" lang="ja-JP" altLang="en-US" dirty="0"/>
              <a:t>作り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979EF88-7C50-C2D5-8F1B-9B94F24B66C2}"/>
              </a:ext>
            </a:extLst>
          </p:cNvPr>
          <p:cNvSpPr txBox="1"/>
          <p:nvPr/>
        </p:nvSpPr>
        <p:spPr>
          <a:xfrm>
            <a:off x="2200026" y="3033434"/>
            <a:ext cx="2039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本多さん、高坂さん</a:t>
            </a:r>
            <a:endParaRPr kumimoji="1" lang="ja-JP" altLang="en-US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6B38B588-220C-A45B-A75A-071B56DFA8FA}"/>
              </a:ext>
            </a:extLst>
          </p:cNvPr>
          <p:cNvSpPr txBox="1"/>
          <p:nvPr/>
        </p:nvSpPr>
        <p:spPr>
          <a:xfrm>
            <a:off x="5700818" y="2569859"/>
            <a:ext cx="3103735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仕様をどう決めるのか？</a:t>
            </a:r>
            <a:endParaRPr kumimoji="1" lang="en-US" altLang="ja-JP" dirty="0"/>
          </a:p>
          <a:p>
            <a:r>
              <a:rPr lang="ja-JP" altLang="en-US" dirty="0"/>
              <a:t>どこのサーバーを使うのか？</a:t>
            </a:r>
            <a:endParaRPr lang="en-US" altLang="ja-JP" dirty="0"/>
          </a:p>
          <a:p>
            <a:r>
              <a:rPr kumimoji="1" lang="ja-JP" altLang="en-US" dirty="0"/>
              <a:t>シルバーの中には作れない？</a:t>
            </a:r>
            <a:endParaRPr kumimoji="1" lang="en-US" altLang="ja-JP" dirty="0"/>
          </a:p>
          <a:p>
            <a:r>
              <a:rPr lang="en-US" altLang="ja-JP" dirty="0"/>
              <a:t>WordPress </a:t>
            </a:r>
            <a:r>
              <a:rPr lang="ja-JP" altLang="en-US" dirty="0"/>
              <a:t>は使えない？</a:t>
            </a:r>
            <a:endParaRPr lang="en-US" altLang="ja-JP" dirty="0"/>
          </a:p>
          <a:p>
            <a:r>
              <a:rPr kumimoji="1" lang="en-US" altLang="ja-JP" dirty="0"/>
              <a:t>WordPress @</a:t>
            </a:r>
            <a:r>
              <a:rPr lang="en-US" altLang="ja-JP" dirty="0"/>
              <a:t>com?</a:t>
            </a:r>
            <a:endParaRPr kumimoji="1" lang="en-US" altLang="ja-JP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E35468C-BC72-B3EE-6764-EA3EA0E042B1}"/>
              </a:ext>
            </a:extLst>
          </p:cNvPr>
          <p:cNvSpPr txBox="1"/>
          <p:nvPr/>
        </p:nvSpPr>
        <p:spPr>
          <a:xfrm>
            <a:off x="4161399" y="3333221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仮案 </a:t>
            </a:r>
            <a:r>
              <a:rPr lang="en-US" altLang="ja-JP" dirty="0"/>
              <a:t>7</a:t>
            </a:r>
            <a:r>
              <a:rPr kumimoji="1" lang="ja-JP" altLang="en-US" dirty="0"/>
              <a:t>月末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5C1EF7D-C0A3-9BD1-33DF-425D29C93FE9}"/>
              </a:ext>
            </a:extLst>
          </p:cNvPr>
          <p:cNvSpPr txBox="1"/>
          <p:nvPr/>
        </p:nvSpPr>
        <p:spPr>
          <a:xfrm>
            <a:off x="4955971" y="4980649"/>
            <a:ext cx="1872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コンテンツ案</a:t>
            </a:r>
            <a:r>
              <a:rPr kumimoji="1" lang="ja-JP" altLang="en-US" dirty="0"/>
              <a:t>作り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85751EA1-1045-2A91-A2EB-82D11A472BC1}"/>
              </a:ext>
            </a:extLst>
          </p:cNvPr>
          <p:cNvSpPr txBox="1"/>
          <p:nvPr/>
        </p:nvSpPr>
        <p:spPr>
          <a:xfrm>
            <a:off x="4099340" y="4479406"/>
            <a:ext cx="282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7</a:t>
            </a:r>
            <a:r>
              <a:rPr lang="ja-JP" altLang="en-US" dirty="0"/>
              <a:t>月中旬</a:t>
            </a:r>
            <a:r>
              <a:rPr kumimoji="1" lang="ja-JP" altLang="en-US" dirty="0"/>
              <a:t>第二回打ち合わせ</a:t>
            </a:r>
          </a:p>
        </p:txBody>
      </p:sp>
      <p:sp>
        <p:nvSpPr>
          <p:cNvPr id="58" name="星: 5 pt 57">
            <a:extLst>
              <a:ext uri="{FF2B5EF4-FFF2-40B4-BE49-F238E27FC236}">
                <a16:creationId xmlns:a16="http://schemas.microsoft.com/office/drawing/2014/main" id="{34B74986-A059-C42C-23F9-D771B2676878}"/>
              </a:ext>
            </a:extLst>
          </p:cNvPr>
          <p:cNvSpPr/>
          <p:nvPr/>
        </p:nvSpPr>
        <p:spPr>
          <a:xfrm>
            <a:off x="4239367" y="3995557"/>
            <a:ext cx="282848" cy="351938"/>
          </a:xfrm>
          <a:prstGeom prst="star5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FF0000"/>
              </a:solidFill>
              <a:latin typeface="Arial" panose="020B0604020202020204" pitchFamily="34" charset="0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48AED97D-DD2A-C728-CD42-8FCEBF7B7463}"/>
              </a:ext>
            </a:extLst>
          </p:cNvPr>
          <p:cNvSpPr txBox="1"/>
          <p:nvPr/>
        </p:nvSpPr>
        <p:spPr>
          <a:xfrm>
            <a:off x="4252397" y="422313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★</a:t>
            </a:r>
          </a:p>
        </p:txBody>
      </p: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B4791CBE-EFBD-1B8E-0826-E7A3E043A4B0}"/>
              </a:ext>
            </a:extLst>
          </p:cNvPr>
          <p:cNvCxnSpPr/>
          <p:nvPr/>
        </p:nvCxnSpPr>
        <p:spPr>
          <a:xfrm>
            <a:off x="2792760" y="5013176"/>
            <a:ext cx="943003" cy="0"/>
          </a:xfrm>
          <a:prstGeom prst="straightConnector1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4E49A495-EAB0-98BE-CD6E-2F7F778237FE}"/>
              </a:ext>
            </a:extLst>
          </p:cNvPr>
          <p:cNvSpPr txBox="1"/>
          <p:nvPr/>
        </p:nvSpPr>
        <p:spPr>
          <a:xfrm>
            <a:off x="2871424" y="5013176"/>
            <a:ext cx="864339" cy="646331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>
                <a:solidFill>
                  <a:srgbClr val="FF0000"/>
                </a:solidFill>
              </a:rPr>
              <a:t>CoCo</a:t>
            </a:r>
            <a:r>
              <a:rPr kumimoji="1" lang="en-US" altLang="ja-JP" dirty="0">
                <a:solidFill>
                  <a:srgbClr val="FF0000"/>
                </a:solidFill>
              </a:rPr>
              <a:t> </a:t>
            </a:r>
          </a:p>
          <a:p>
            <a:r>
              <a:rPr kumimoji="1" lang="ja-JP" altLang="en-US" dirty="0">
                <a:solidFill>
                  <a:srgbClr val="FF0000"/>
                </a:solidFill>
              </a:rPr>
              <a:t>生成</a:t>
            </a:r>
            <a:r>
              <a:rPr kumimoji="1" lang="en-US" altLang="ja-JP" dirty="0">
                <a:solidFill>
                  <a:srgbClr val="FF0000"/>
                </a:solidFill>
              </a:rPr>
              <a:t>AI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E5A75AE-5E0F-AAD8-63DC-FBAC1EEFC127}"/>
              </a:ext>
            </a:extLst>
          </p:cNvPr>
          <p:cNvSpPr txBox="1"/>
          <p:nvPr/>
        </p:nvSpPr>
        <p:spPr>
          <a:xfrm>
            <a:off x="1657422" y="2288477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5/10</a:t>
            </a:r>
            <a:endParaRPr kumimoji="1" lang="ja-JP" altLang="en-US" sz="1400" dirty="0"/>
          </a:p>
        </p:txBody>
      </p: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96957DED-1367-6B76-C8E5-E416E1B91B25}"/>
              </a:ext>
            </a:extLst>
          </p:cNvPr>
          <p:cNvCxnSpPr>
            <a:cxnSpLocks/>
          </p:cNvCxnSpPr>
          <p:nvPr/>
        </p:nvCxnSpPr>
        <p:spPr>
          <a:xfrm>
            <a:off x="4035306" y="6021288"/>
            <a:ext cx="388259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92C4BC0-0D78-0E35-CB0E-90A2981E7AC8}"/>
              </a:ext>
            </a:extLst>
          </p:cNvPr>
          <p:cNvSpPr txBox="1"/>
          <p:nvPr/>
        </p:nvSpPr>
        <p:spPr>
          <a:xfrm>
            <a:off x="4674573" y="6136409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Zoom</a:t>
            </a:r>
            <a:r>
              <a:rPr kumimoji="1" lang="ja-JP" altLang="en-US" dirty="0"/>
              <a:t>  </a:t>
            </a:r>
            <a:r>
              <a:rPr kumimoji="1" lang="en-US" altLang="ja-JP" dirty="0"/>
              <a:t>?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F91440-1303-F4A7-47E7-D1BA272D4440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032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20140502_0509中計説明会ドラフト18_o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 wrap="none" lIns="108000" rIns="108000" anchor="ctr" anchorCtr="0"/>
      <a:lstStyle>
        <a:defPPr marL="457200" indent="-457200" algn="r">
          <a:defRPr sz="2400" dirty="0" smtClean="0">
            <a:solidFill>
              <a:srgbClr val="000000"/>
            </a:solidFill>
            <a:latin typeface="Arial" panose="020B0604020202020204" pitchFamily="34" charset="0"/>
            <a:ea typeface="Meiryo UI" pitchFamily="50" charset="-128"/>
            <a:cs typeface="Meiryo UI" pitchFamily="50" charset="-128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20140502_0509中計説明会ドラフト18_od</Template>
  <TotalTime>4643</TotalTime>
  <Words>1175</Words>
  <Application>Microsoft Office PowerPoint</Application>
  <PresentationFormat>A4 210 x 297 mm</PresentationFormat>
  <Paragraphs>231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8</vt:i4>
      </vt:variant>
    </vt:vector>
  </HeadingPairs>
  <TitlesOfParts>
    <vt:vector size="19" baseType="lpstr">
      <vt:lpstr>Meiryo UI</vt:lpstr>
      <vt:lpstr>ＭＳ Ｐゴシック</vt:lpstr>
      <vt:lpstr>MS UI Gothic</vt:lpstr>
      <vt:lpstr>メイリオ</vt:lpstr>
      <vt:lpstr>游ゴシック</vt:lpstr>
      <vt:lpstr>游ゴシック Light</vt:lpstr>
      <vt:lpstr>Arial</vt:lpstr>
      <vt:lpstr>Calibri</vt:lpstr>
      <vt:lpstr>20140502_0509中計説明会ドラフト18_od</vt:lpstr>
      <vt:lpstr>2_デザインの設定</vt:lpstr>
      <vt:lpstr>1_デザインの設定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0</dc:title>
  <dc:creator>井田　和長</dc:creator>
  <cp:lastModifiedBy>和長 井田</cp:lastModifiedBy>
  <cp:revision>1775</cp:revision>
  <cp:lastPrinted>2017-02-13T02:43:41Z</cp:lastPrinted>
  <dcterms:created xsi:type="dcterms:W3CDTF">2014-05-06T02:15:27Z</dcterms:created>
  <dcterms:modified xsi:type="dcterms:W3CDTF">2024-08-27T09:17:55Z</dcterms:modified>
</cp:coreProperties>
</file>