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805" r:id="rId1"/>
    <p:sldMasterId id="2147483849" r:id="rId2"/>
    <p:sldMasterId id="2147483822" r:id="rId3"/>
  </p:sldMasterIdLst>
  <p:notesMasterIdLst>
    <p:notesMasterId r:id="rId15"/>
  </p:notesMasterIdLst>
  <p:handoutMasterIdLst>
    <p:handoutMasterId r:id="rId16"/>
  </p:handoutMasterIdLst>
  <p:sldIdLst>
    <p:sldId id="2971" r:id="rId4"/>
    <p:sldId id="2979" r:id="rId5"/>
    <p:sldId id="2977" r:id="rId6"/>
    <p:sldId id="2978" r:id="rId7"/>
    <p:sldId id="2976" r:id="rId8"/>
    <p:sldId id="2973" r:id="rId9"/>
    <p:sldId id="2974" r:id="rId10"/>
    <p:sldId id="2972" r:id="rId11"/>
    <p:sldId id="2975" r:id="rId12"/>
    <p:sldId id="2967" r:id="rId13"/>
    <p:sldId id="2970" r:id="rId14"/>
  </p:sldIdLst>
  <p:sldSz cx="9906000" cy="6858000" type="A4"/>
  <p:notesSz cx="6807200" cy="9939338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FFFF99"/>
    <a:srgbClr val="FFFF00"/>
    <a:srgbClr val="FFFFFF"/>
    <a:srgbClr val="DCE6F2"/>
    <a:srgbClr val="CCCCFF"/>
    <a:srgbClr val="003399"/>
    <a:srgbClr val="66FFFF"/>
    <a:srgbClr val="558ED5"/>
    <a:srgbClr val="B9CD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650" autoAdjust="0"/>
    <p:restoredTop sz="86387" autoAdjust="0"/>
  </p:normalViewPr>
  <p:slideViewPr>
    <p:cSldViewPr snapToObjects="1">
      <p:cViewPr varScale="1">
        <p:scale>
          <a:sx n="71" d="100"/>
          <a:sy n="71" d="100"/>
        </p:scale>
        <p:origin x="2218" y="53"/>
      </p:cViewPr>
      <p:guideLst>
        <p:guide orient="horz" pos="845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91" d="100"/>
          <a:sy n="91" d="100"/>
        </p:scale>
        <p:origin x="-3738" y="-96"/>
      </p:cViewPr>
      <p:guideLst>
        <p:guide orient="horz" pos="313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1287B544-9E5A-404C-B043-061B5500D1A4}" type="datetime1">
              <a:rPr lang="ja-JP" altLang="en-US"/>
              <a:pPr>
                <a:defRPr/>
              </a:pPr>
              <a:t>2024/11/8</a:t>
            </a:fld>
            <a:endParaRPr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8878AD13-2A96-46FD-81A5-21CE0FF6A7C2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6476314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7CD707D7-CD1D-46AE-8BA9-BAFE6E839560}" type="datetime1">
              <a:rPr lang="ja-JP" altLang="en-US"/>
              <a:pPr>
                <a:defRPr/>
              </a:pPr>
              <a:t>2024/11/8</a:t>
            </a:fld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816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03" y="4720908"/>
            <a:ext cx="5446396" cy="4472940"/>
          </a:xfrm>
          <a:prstGeom prst="rect">
            <a:avLst/>
          </a:prstGeom>
        </p:spPr>
        <p:txBody>
          <a:bodyPr vert="horz" wrap="square" lIns="95686" tIns="47843" rIns="95686" bIns="47843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5934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5934"/>
          </a:xfrm>
          <a:prstGeom prst="rect">
            <a:avLst/>
          </a:prstGeom>
        </p:spPr>
        <p:txBody>
          <a:bodyPr vert="horz" wrap="square" lIns="95686" tIns="47843" rIns="95686" bIns="4784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5522B5C2-3673-44DB-997E-79B888130EE7}" type="slidenum">
              <a:rPr lang="ja-JP" altLang="en-US"/>
              <a:pPr>
                <a:defRPr/>
              </a:pPr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1995388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0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45518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4011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61452">
              <a:defRPr/>
            </a:pPr>
            <a:fld id="{5522B5C2-3673-44DB-997E-79B888130EE7}" type="slidenum">
              <a:rPr lang="ja-JP" altLang="en-US">
                <a:solidFill>
                  <a:prstClr val="black"/>
                </a:solidFill>
              </a:rPr>
              <a:pPr defTabSz="461452">
                <a:defRPr/>
              </a:pPr>
              <a:t>10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4664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292BE-3421-2967-44AE-868645A31C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E55E4DB-B8BD-3397-14AE-060C33F262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197FA4F-FBBC-B35B-0CD4-EF550CE841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11C791-B32D-A015-B967-7D8A3EA681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99498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0836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0791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5284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08631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11164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41744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522B5C2-3673-44DB-997E-79B888130EE7}" type="slidenum">
              <a:rPr kumimoji="1" lang="ja-JP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charset="0"/>
                <a:ea typeface="ＭＳ Ｐゴシック" pitchFamily="50" charset="-128"/>
                <a:cs typeface="+mn-cs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ja-JP" altLang="en-US" sz="13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charset="0"/>
              <a:ea typeface="ＭＳ Ｐゴシック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2496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3" name="正方形/長方形 2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20915"/>
      </p:ext>
    </p:extLst>
  </p:cSld>
  <p:clrMapOvr>
    <a:masterClrMapping/>
  </p:clrMapOvr>
  <p:transition advClick="0" advTm="5000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3421C22-6324-A822-8B03-0CE36C3F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264E837-FBFD-DD30-6F37-A2CE15E0D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E5AF4E-083D-7538-D7FD-AD39F2B91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75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1D8E95-91F5-D24B-FA26-B32A0145A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F462D12-0A28-9C72-2460-F2B1355A2C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66713BE-B0AA-BEDA-7398-9525C980A2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AD2EE01-65C9-D4CC-9C55-84D3CB4FA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777D43-4715-BFBC-2D05-FA38C0086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425630-26A4-B193-5738-6DCA798DE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673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3F4722-4349-DF6A-C0A8-E2B2F3DA2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0DBD1C83-E360-75AF-C581-7A182FC70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498833-706B-010F-19ED-E094A58C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58DB4A7-82D1-DDF2-2750-25BF9D8CE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48B1AD-07FA-6662-7DCF-509ACF68A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6CDA94-9447-B091-C9B8-A39C2FBB2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2968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C675CE-FBCF-307A-C9B9-4CC21B7B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70182CF-74D1-4FFE-D0F0-7C64FB7211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39DF62B-82AA-12EC-B20B-C241D9662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43682A-1387-B0F8-9242-F795A425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F458F08-8925-BEE2-DAF8-44C41F4C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271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BBE493-000B-0B4A-6FA6-D2403330B1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62A82D-09F2-D25D-E8A3-2D5769F0A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450638F-B4AA-8FC0-5308-0875731C5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57286C-9F96-8DCD-8EA8-AFE5C3B1B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4C88D5-5DC7-A248-B445-C50744260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0203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EF592C-F189-42A2-9AD3-40E55C499E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B4122AE-3291-4E5D-82C8-5A4BC0FF49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461CFB-1512-4D79-A533-C5959D57EF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EE6DF21-33CC-4E45-89E8-693395572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A14FC33-4D3A-4472-9D3F-1D0549C3F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9296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00424E-64B0-483E-A39C-ECA0C4DBD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D981A3-0D11-4797-94B3-20DF2E68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EC4911-F1A6-4E1D-9126-D8105BBF8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FD0DFDC-3639-4CE9-ACAB-CF19114793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D967B4F-3C78-48C8-A486-5E5429565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671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9D8E55-3B28-40A8-8C2C-CEE7BC83C3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F636D3C-6CBF-4C6A-8025-E3B78F8BAF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C4E528D-CC8D-4AE2-995B-B75B55EA6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9FA7C3-E874-4EFD-96A2-3F6E02982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520A840-0736-4213-899E-921B6C1F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66747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97122-B71A-4BDB-9BB2-F906095C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414B6D7-77E2-4F68-99D0-CB95E7C22E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408E819-5AE8-4CD5-8088-7A1A7EFAA2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EE1E508-CC96-443F-A056-E455134E5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18F803B-BDDA-4E3D-9E7B-F43E857C7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7968F49-2CAD-4A5B-95BF-FDE7AB684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1237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97F47-F047-4442-B81F-844B021667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A927ACA-F3F2-4331-BF6D-23F803B015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4CCA2-489C-4A35-B176-1C909CA8F7D1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9B4289E-B1C0-4CBA-B368-6E687FB64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D65C9BC-1F4E-4192-A9C6-001C5F3D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3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64568" y="2780928"/>
            <a:ext cx="7776864" cy="864096"/>
          </a:xfrm>
        </p:spPr>
        <p:txBody>
          <a:bodyPr/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kumimoji="1" lang="ja-JP" altLang="en-US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03500074"/>
      </p:ext>
    </p:extLst>
  </p:cSld>
  <p:clrMapOvr>
    <a:masterClrMapping/>
  </p:clrMapOvr>
  <p:transition advClick="0" advTm="5000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  <a:endParaRPr lang="ja-JP" altLang="en-US" dirty="0"/>
          </a:p>
        </p:txBody>
      </p:sp>
      <p:sp>
        <p:nvSpPr>
          <p:cNvPr id="1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4" name="正方形/長方形 3"/>
          <p:cNvSpPr/>
          <p:nvPr userDrawn="1"/>
        </p:nvSpPr>
        <p:spPr>
          <a:xfrm>
            <a:off x="0" y="897422"/>
            <a:ext cx="9894771" cy="188427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99097"/>
      </p:ext>
    </p:extLst>
  </p:cSld>
  <p:clrMapOvr>
    <a:masterClrMapping/>
  </p:clrMapOvr>
  <p:transition advClick="0" advTm="5000">
    <p:fade/>
  </p:transition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2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4239C5-717B-AA8C-F082-99D56F3551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486E097-B4B9-784B-3F9F-FB77ADD7EC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12BA94C-E24E-12FA-5338-B66171EF3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5B3FFD-33C4-3C84-0DDF-1061CB58C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763F45-D79B-A45D-CA3F-A106EEA6B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827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899981-2725-1693-B433-5C4CD955B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1BB751-1ACB-F44F-AB3C-E4A19049A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D8D5686-8684-8823-DD1B-88220BD86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15C54D-B496-D8D2-4B68-E9B39C530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D4E6F3-E126-6574-198D-79471C7BA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179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623184-148F-348F-3CA8-0FC1DF0A38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28AE7E3-D020-C427-6DD1-70FA07F6D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A012B6-94AF-8822-B9F5-508443DA8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10C8EBD-26CF-CEEA-A655-BFB6B7D88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9F6038-9AD8-8796-36C1-81179DFC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781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76D6DA-8AE7-33F4-D4E1-9C92D88E2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99DA26E-1BDA-1367-D97E-37A411E23A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AFAFF95-BF86-5B0A-8CC8-EDA436338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5DC85A-0284-F56F-9487-BB847057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61D12DF-8DF0-9273-7983-DD3243CF5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4BE47B2-1B97-5611-40DC-836A22419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6627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758AA0-77DC-0E87-21FF-A761B494B1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380EC29-0562-45DB-EE0C-018AB8D188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0A067BE-7474-2E5D-0E26-57A3009268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59299C-B624-6675-46BF-64ED611FF2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6A5C1E82-77CC-9634-7546-24E4623CAF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255BEF7-C218-0BB6-4446-92D8E8301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AC64D2E-449C-BF54-C28C-7B541583E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2911959-42B1-E328-A7D7-BD2C611AB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211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3BA9CF3-EFE1-735B-0E31-D235B8E6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D895056-21EA-8998-ECC0-FB0C86EBD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8816F7-2793-ABF2-9BBC-5C648A712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B9857FA-217F-9EBA-40B0-A9B85A82C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572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1728696" y="247650"/>
            <a:ext cx="81629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タイトルの書式設定</a:t>
            </a:r>
          </a:p>
        </p:txBody>
      </p:sp>
      <p:sp>
        <p:nvSpPr>
          <p:cNvPr id="1028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041400"/>
            <a:ext cx="8915400" cy="503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20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-31750" y="6568432"/>
            <a:ext cx="495300" cy="2762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defRPr>
            </a:lvl1pPr>
          </a:lstStyle>
          <a:p>
            <a:fld id="{8A74A163-325D-46DD-8771-F3973E66B4D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1923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</p:sldLayoutIdLst>
  <p:transition advClick="0" advTm="5000">
    <p:fade/>
  </p:transition>
  <p:hf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kumimoji="1" sz="2400" kern="1200">
          <a:solidFill>
            <a:schemeClr val="tx1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3200">
          <a:solidFill>
            <a:schemeClr val="tx1"/>
          </a:solidFill>
          <a:latin typeface="MS UI Gothic" pitchFamily="50" charset="-128"/>
          <a:ea typeface="MS UI Gothic" pitchFamily="50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D53AC989-C39E-5BB4-D893-D90C7984F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620042B-E3ED-F3AC-3BBF-1D48A7112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6D8D6A-CF25-68C3-DCC4-438631F3A4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EE7F-01ED-4560-98D4-83B79BCB39F6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3B4EC4E-47AD-7111-AB4A-A3FE6A291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8E0BCF-9C0D-9062-6CA5-F500EE84E9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D7BA1-0FC8-4EA7-85F0-0605B549BF7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06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8CFB104-D1DB-49F9-B40A-0D1AFA1EC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4E06985-A29E-499E-91CC-4D720FAEF2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2C3C8C-6BD9-4CE1-AD1B-CB3F275022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4CCA2-489C-4A35-B176-1C909CA8F7D1}" type="datetimeFigureOut">
              <a:rPr kumimoji="1" lang="ja-JP" altLang="en-US" smtClean="0"/>
              <a:t>2024/11/8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F7B542-7B1B-4819-8177-E17AA6E04F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48765F-9B44-463D-810E-AFECB70B82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7F38A8-746A-4158-8B28-5C934040A67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593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8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12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koganei-sjc.jp/registration-men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koganei-sjc.jp/%e4%bc%9a%e5%93%a1%e3%81%ae%e7%99%bb%e9%8c%b2%e3%81%ab%e3%81%a4%e3%81%84%e3%81%a6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344488" y="287581"/>
            <a:ext cx="889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 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 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作成関連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5097016" y="1051177"/>
            <a:ext cx="43924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:30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参加者（敬称略）：伊東、本多、藤田、檜森、小林、高坂、井田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小松（事務局）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686580" y="1014284"/>
            <a:ext cx="882087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  HP 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の扱いについて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11/8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より　正式に運用を始める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・班長より、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班全員にメールにて広報する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－合わせて　ユーザー登録　全員するように依頼する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ー事務局　の方もユーザー登録お願いします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  <a:hlinkClick r:id="rId3"/>
              </a:rPr>
              <a:t>https://koganei-sjc.jp/registration-menu/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2. HP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運用について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・それぞれ以下の担当が適宜メンテを行う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ーパソコンスマホ教室、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スマホ無料相談室　⇒　藤田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ー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サロン　　  ⇒　井田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ー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       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⇒　本多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ー個人教室　　　　 ⇒　尾上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ー全体　　　　　　　 ⇒　高坂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5000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円無料チケットは実施する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の内容変更について、重要（周囲への影響が大）なものは、班長、副班長へ事前連絡、または　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班会議にて報告すること。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・シルバー本体へのリンク貼りは、小松さんへ依頼（本多）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3.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について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担当は今後檜森さんとする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月も</a:t>
            </a:r>
            <a:r>
              <a:rPr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を開催する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ー講師　藤田さん　　講義内容は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Yahoo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関連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乗換案内＆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Map</a:t>
            </a: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ーカリキュラムは井田が修正し、案を関係者へ配布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4.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その他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・植木班からシルバーへの依頼については、前向きに検討する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7029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872880" y="963446"/>
            <a:ext cx="55805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参加者（敬称略）：小松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伊東、本多、尾上 、藤田、篠塚、阿部、内川、井田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(Zoom)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603612"/>
            <a:ext cx="9108904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1.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 </a:t>
            </a:r>
            <a:r>
              <a:rPr kumimoji="1"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作成委員会の目的</a:t>
            </a:r>
            <a:endParaRPr kumimoji="1"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・誰に向けた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を作るのか？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シルバーの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には、各班のＨＰは存在しない　→　目的はＰＣ班の業務獲得、拡販目的、客寄せ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・最初のステップは、班員向けが良いのでは？　勉強が先では？　　共有ホルダーにもなる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TEST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サイト作成は必要になるので、突然オープンは無い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・スケジュール、担当など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・シルバーの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からリンクで飛ぶ　　　←　事務局確認済み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・スマホメイン　　縦長スクリーン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⇒　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構成仮案を　本多さん、高坂さんで作成する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２．コンテンツ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コンテンツは何でも良い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で作成する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元デザインを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などで作る？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　</a:t>
            </a:r>
            <a:r>
              <a:rPr kumimoji="1" lang="en-US" altLang="ja-JP" sz="1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Zoom  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　　ゲーム　　個人教室事例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        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 ⇒　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写真撮影　伊東さん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⇒　各自</a:t>
            </a:r>
            <a:r>
              <a:rPr lang="en-US" altLang="ja-JP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WordPress 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の学習</a:t>
            </a:r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812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AE5F0296-3692-95E7-DF58-0952DDCB4FEA}"/>
              </a:ext>
            </a:extLst>
          </p:cNvPr>
          <p:cNvCxnSpPr>
            <a:cxnSpLocks/>
          </p:cNvCxnSpPr>
          <p:nvPr/>
        </p:nvCxnSpPr>
        <p:spPr>
          <a:xfrm flipV="1">
            <a:off x="7090402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C50713CC-D214-0C3C-B583-BC87963CFC05}"/>
              </a:ext>
            </a:extLst>
          </p:cNvPr>
          <p:cNvCxnSpPr>
            <a:cxnSpLocks/>
          </p:cNvCxnSpPr>
          <p:nvPr/>
        </p:nvCxnSpPr>
        <p:spPr>
          <a:xfrm flipV="1">
            <a:off x="5987446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EF6D8A4-BC8F-199A-60A9-33062EAEF033}"/>
              </a:ext>
            </a:extLst>
          </p:cNvPr>
          <p:cNvCxnSpPr>
            <a:cxnSpLocks/>
          </p:cNvCxnSpPr>
          <p:nvPr/>
        </p:nvCxnSpPr>
        <p:spPr>
          <a:xfrm flipV="1">
            <a:off x="2678578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E1ED4EC4-577A-6674-B697-98049E74E8FD}"/>
              </a:ext>
            </a:extLst>
          </p:cNvPr>
          <p:cNvCxnSpPr>
            <a:cxnSpLocks/>
          </p:cNvCxnSpPr>
          <p:nvPr/>
        </p:nvCxnSpPr>
        <p:spPr>
          <a:xfrm flipV="1">
            <a:off x="3781534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F5C62DA-B284-9134-BEB3-599847F27FE9}"/>
              </a:ext>
            </a:extLst>
          </p:cNvPr>
          <p:cNvCxnSpPr>
            <a:cxnSpLocks/>
          </p:cNvCxnSpPr>
          <p:nvPr/>
        </p:nvCxnSpPr>
        <p:spPr>
          <a:xfrm flipV="1">
            <a:off x="4884490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A9B82A8E-75ED-0CFC-AA9B-8E655A759383}"/>
              </a:ext>
            </a:extLst>
          </p:cNvPr>
          <p:cNvSpPr txBox="1"/>
          <p:nvPr/>
        </p:nvSpPr>
        <p:spPr>
          <a:xfrm>
            <a:off x="7257256" y="1602841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4595B82-4731-A853-8C3F-97ADA137087B}"/>
              </a:ext>
            </a:extLst>
          </p:cNvPr>
          <p:cNvCxnSpPr>
            <a:cxnSpLocks/>
          </p:cNvCxnSpPr>
          <p:nvPr/>
        </p:nvCxnSpPr>
        <p:spPr>
          <a:xfrm flipV="1">
            <a:off x="1575622" y="1998328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FA12F05-FE74-8BF9-71B8-CEFCD36095FF}"/>
              </a:ext>
            </a:extLst>
          </p:cNvPr>
          <p:cNvCxnSpPr>
            <a:cxnSpLocks/>
          </p:cNvCxnSpPr>
          <p:nvPr/>
        </p:nvCxnSpPr>
        <p:spPr>
          <a:xfrm flipV="1">
            <a:off x="472666" y="1998328"/>
            <a:ext cx="0" cy="351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4C1A677-BE09-7979-DC5F-F67373155E4C}"/>
              </a:ext>
            </a:extLst>
          </p:cNvPr>
          <p:cNvSpPr txBox="1"/>
          <p:nvPr/>
        </p:nvSpPr>
        <p:spPr>
          <a:xfrm>
            <a:off x="5108859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17F6DADB-BC5E-E65B-C774-BC6CA164B9EA}"/>
              </a:ext>
            </a:extLst>
          </p:cNvPr>
          <p:cNvSpPr txBox="1"/>
          <p:nvPr/>
        </p:nvSpPr>
        <p:spPr>
          <a:xfrm>
            <a:off x="4034662" y="159832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FA70597-222F-4A76-D031-C51D2F39E92A}"/>
              </a:ext>
            </a:extLst>
          </p:cNvPr>
          <p:cNvSpPr txBox="1"/>
          <p:nvPr/>
        </p:nvSpPr>
        <p:spPr>
          <a:xfrm>
            <a:off x="2960465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6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38075C6-9CF2-5146-BA9D-9FCBC5646D1C}"/>
              </a:ext>
            </a:extLst>
          </p:cNvPr>
          <p:cNvSpPr txBox="1"/>
          <p:nvPr/>
        </p:nvSpPr>
        <p:spPr>
          <a:xfrm>
            <a:off x="1886268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1FBA551-DC67-5E9E-9B6E-6E407091F0DD}"/>
              </a:ext>
            </a:extLst>
          </p:cNvPr>
          <p:cNvSpPr txBox="1"/>
          <p:nvPr/>
        </p:nvSpPr>
        <p:spPr>
          <a:xfrm>
            <a:off x="812071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1FC3476-4E2F-E91E-5CB3-A153DBDE223F}"/>
              </a:ext>
            </a:extLst>
          </p:cNvPr>
          <p:cNvCxnSpPr>
            <a:cxnSpLocks/>
          </p:cNvCxnSpPr>
          <p:nvPr/>
        </p:nvCxnSpPr>
        <p:spPr>
          <a:xfrm>
            <a:off x="200472" y="2164959"/>
            <a:ext cx="9289032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1FBCA48F-B6D1-9A7B-C475-DE5C2AD42A82}"/>
              </a:ext>
            </a:extLst>
          </p:cNvPr>
          <p:cNvSpPr txBox="1"/>
          <p:nvPr/>
        </p:nvSpPr>
        <p:spPr>
          <a:xfrm>
            <a:off x="6183056" y="1597266"/>
            <a:ext cx="558166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57DF8897-2157-ACA5-C39C-C9E64987C215}"/>
              </a:ext>
            </a:extLst>
          </p:cNvPr>
          <p:cNvSpPr txBox="1"/>
          <p:nvPr/>
        </p:nvSpPr>
        <p:spPr>
          <a:xfrm>
            <a:off x="459335" y="1268760"/>
            <a:ext cx="679994" cy="307777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‘2024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3" name="直線コネクタ 42">
            <a:extLst>
              <a:ext uri="{FF2B5EF4-FFF2-40B4-BE49-F238E27FC236}">
                <a16:creationId xmlns:a16="http://schemas.microsoft.com/office/drawing/2014/main" id="{A61DB902-3690-3DBC-75E6-C8394D7F7033}"/>
              </a:ext>
            </a:extLst>
          </p:cNvPr>
          <p:cNvCxnSpPr>
            <a:cxnSpLocks/>
          </p:cNvCxnSpPr>
          <p:nvPr/>
        </p:nvCxnSpPr>
        <p:spPr>
          <a:xfrm flipV="1">
            <a:off x="8193360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59F09EA6-1C23-C319-10C3-662457DA7CFF}"/>
              </a:ext>
            </a:extLst>
          </p:cNvPr>
          <p:cNvCxnSpPr>
            <a:cxnSpLocks/>
          </p:cNvCxnSpPr>
          <p:nvPr/>
        </p:nvCxnSpPr>
        <p:spPr>
          <a:xfrm flipV="1">
            <a:off x="9282304" y="1989131"/>
            <a:ext cx="0" cy="351656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CE2C76B-497E-7080-2FC3-317F11C6FEC4}"/>
              </a:ext>
            </a:extLst>
          </p:cNvPr>
          <p:cNvSpPr txBox="1"/>
          <p:nvPr/>
        </p:nvSpPr>
        <p:spPr>
          <a:xfrm>
            <a:off x="8330283" y="1593672"/>
            <a:ext cx="700833" cy="369332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cxnSp>
        <p:nvCxnSpPr>
          <p:cNvPr id="4" name="直線矢印コネクタ 3">
            <a:extLst>
              <a:ext uri="{FF2B5EF4-FFF2-40B4-BE49-F238E27FC236}">
                <a16:creationId xmlns:a16="http://schemas.microsoft.com/office/drawing/2014/main" id="{DFC5FB16-76F2-0C7A-1AB1-CC8A982262FC}"/>
              </a:ext>
            </a:extLst>
          </p:cNvPr>
          <p:cNvCxnSpPr>
            <a:cxnSpLocks/>
          </p:cNvCxnSpPr>
          <p:nvPr/>
        </p:nvCxnSpPr>
        <p:spPr>
          <a:xfrm>
            <a:off x="1886268" y="2654284"/>
            <a:ext cx="29982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97050E91-0440-8DC1-758E-7CE839D5E753}"/>
              </a:ext>
            </a:extLst>
          </p:cNvPr>
          <p:cNvCxnSpPr>
            <a:cxnSpLocks/>
          </p:cNvCxnSpPr>
          <p:nvPr/>
        </p:nvCxnSpPr>
        <p:spPr>
          <a:xfrm>
            <a:off x="4667895" y="4980649"/>
            <a:ext cx="2298528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C17A6B0-1F6B-B559-5E55-C021E4DCEB37}"/>
              </a:ext>
            </a:extLst>
          </p:cNvPr>
          <p:cNvSpPr txBox="1"/>
          <p:nvPr/>
        </p:nvSpPr>
        <p:spPr>
          <a:xfrm>
            <a:off x="2198773" y="2715686"/>
            <a:ext cx="1279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構成案</a:t>
            </a:r>
            <a:r>
              <a:rPr kumimoji="1" lang="ja-JP" altLang="en-US" dirty="0"/>
              <a:t>作り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979EF88-7C50-C2D5-8F1B-9B94F24B66C2}"/>
              </a:ext>
            </a:extLst>
          </p:cNvPr>
          <p:cNvSpPr txBox="1"/>
          <p:nvPr/>
        </p:nvSpPr>
        <p:spPr>
          <a:xfrm>
            <a:off x="2200026" y="3033434"/>
            <a:ext cx="20393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本多さん、高坂さん</a:t>
            </a:r>
            <a:endParaRPr kumimoji="1" lang="ja-JP" altLang="en-US" dirty="0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6B38B588-220C-A45B-A75A-071B56DFA8FA}"/>
              </a:ext>
            </a:extLst>
          </p:cNvPr>
          <p:cNvSpPr txBox="1"/>
          <p:nvPr/>
        </p:nvSpPr>
        <p:spPr>
          <a:xfrm>
            <a:off x="5700818" y="2569859"/>
            <a:ext cx="3103735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仕様をどう決めるのか？</a:t>
            </a:r>
            <a:endParaRPr kumimoji="1" lang="en-US" altLang="ja-JP" dirty="0"/>
          </a:p>
          <a:p>
            <a:r>
              <a:rPr lang="ja-JP" altLang="en-US" dirty="0"/>
              <a:t>どこのサーバーを使うのか？</a:t>
            </a:r>
            <a:endParaRPr lang="en-US" altLang="ja-JP" dirty="0"/>
          </a:p>
          <a:p>
            <a:r>
              <a:rPr kumimoji="1" lang="ja-JP" altLang="en-US" dirty="0"/>
              <a:t>シルバーの中には作れない？</a:t>
            </a:r>
            <a:endParaRPr kumimoji="1" lang="en-US" altLang="ja-JP" dirty="0"/>
          </a:p>
          <a:p>
            <a:r>
              <a:rPr lang="en-US" altLang="ja-JP" dirty="0"/>
              <a:t>WordPress </a:t>
            </a:r>
            <a:r>
              <a:rPr lang="ja-JP" altLang="en-US" dirty="0"/>
              <a:t>は使えない？</a:t>
            </a:r>
            <a:endParaRPr lang="en-US" altLang="ja-JP" dirty="0"/>
          </a:p>
          <a:p>
            <a:r>
              <a:rPr kumimoji="1" lang="en-US" altLang="ja-JP" dirty="0"/>
              <a:t>WordPress @</a:t>
            </a:r>
            <a:r>
              <a:rPr lang="en-US" altLang="ja-JP" dirty="0"/>
              <a:t>com?</a:t>
            </a:r>
            <a:endParaRPr kumimoji="1" lang="en-US" altLang="ja-JP" dirty="0"/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8E35468C-BC72-B3EE-6764-EA3EA0E042B1}"/>
              </a:ext>
            </a:extLst>
          </p:cNvPr>
          <p:cNvSpPr txBox="1"/>
          <p:nvPr/>
        </p:nvSpPr>
        <p:spPr>
          <a:xfrm>
            <a:off x="4161399" y="3333221"/>
            <a:ext cx="13003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仮案 </a:t>
            </a:r>
            <a:r>
              <a:rPr lang="en-US" altLang="ja-JP" dirty="0"/>
              <a:t>7</a:t>
            </a:r>
            <a:r>
              <a:rPr kumimoji="1" lang="ja-JP" altLang="en-US" dirty="0"/>
              <a:t>月末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C5C1EF7D-C0A3-9BD1-33DF-425D29C93FE9}"/>
              </a:ext>
            </a:extLst>
          </p:cNvPr>
          <p:cNvSpPr txBox="1"/>
          <p:nvPr/>
        </p:nvSpPr>
        <p:spPr>
          <a:xfrm>
            <a:off x="4955971" y="4980649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コンテンツ案</a:t>
            </a:r>
            <a:r>
              <a:rPr kumimoji="1" lang="ja-JP" altLang="en-US" dirty="0"/>
              <a:t>作り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5751EA1-1045-2A91-A2EB-82D11A472BC1}"/>
              </a:ext>
            </a:extLst>
          </p:cNvPr>
          <p:cNvSpPr txBox="1"/>
          <p:nvPr/>
        </p:nvSpPr>
        <p:spPr>
          <a:xfrm>
            <a:off x="4099340" y="4479406"/>
            <a:ext cx="28200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7</a:t>
            </a:r>
            <a:r>
              <a:rPr lang="ja-JP" altLang="en-US" dirty="0"/>
              <a:t>月中旬</a:t>
            </a:r>
            <a:r>
              <a:rPr kumimoji="1" lang="ja-JP" altLang="en-US" dirty="0"/>
              <a:t>第二回打ち合わせ</a:t>
            </a:r>
          </a:p>
        </p:txBody>
      </p:sp>
      <p:sp>
        <p:nvSpPr>
          <p:cNvPr id="58" name="星: 5 pt 57">
            <a:extLst>
              <a:ext uri="{FF2B5EF4-FFF2-40B4-BE49-F238E27FC236}">
                <a16:creationId xmlns:a16="http://schemas.microsoft.com/office/drawing/2014/main" id="{34B74986-A059-C42C-23F9-D771B2676878}"/>
              </a:ext>
            </a:extLst>
          </p:cNvPr>
          <p:cNvSpPr/>
          <p:nvPr/>
        </p:nvSpPr>
        <p:spPr>
          <a:xfrm>
            <a:off x="4239367" y="3995557"/>
            <a:ext cx="282848" cy="351938"/>
          </a:xfrm>
          <a:prstGeom prst="star5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Meiryo UI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48AED97D-DD2A-C728-CD42-8FCEBF7B7463}"/>
              </a:ext>
            </a:extLst>
          </p:cNvPr>
          <p:cNvSpPr txBox="1"/>
          <p:nvPr/>
        </p:nvSpPr>
        <p:spPr>
          <a:xfrm>
            <a:off x="4252397" y="4223135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solidFill>
                  <a:srgbClr val="FF0000"/>
                </a:solidFill>
              </a:rPr>
              <a:t>★</a:t>
            </a:r>
          </a:p>
        </p:txBody>
      </p:sp>
      <p:cxnSp>
        <p:nvCxnSpPr>
          <p:cNvPr id="62" name="直線矢印コネクタ 61">
            <a:extLst>
              <a:ext uri="{FF2B5EF4-FFF2-40B4-BE49-F238E27FC236}">
                <a16:creationId xmlns:a16="http://schemas.microsoft.com/office/drawing/2014/main" id="{B4791CBE-EFBD-1B8E-0826-E7A3E043A4B0}"/>
              </a:ext>
            </a:extLst>
          </p:cNvPr>
          <p:cNvCxnSpPr/>
          <p:nvPr/>
        </p:nvCxnSpPr>
        <p:spPr>
          <a:xfrm>
            <a:off x="2792760" y="5013176"/>
            <a:ext cx="943003" cy="0"/>
          </a:xfrm>
          <a:prstGeom prst="straightConnector1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4E49A495-EAB0-98BE-CD6E-2F7F778237FE}"/>
              </a:ext>
            </a:extLst>
          </p:cNvPr>
          <p:cNvSpPr txBox="1"/>
          <p:nvPr/>
        </p:nvSpPr>
        <p:spPr>
          <a:xfrm>
            <a:off x="2871424" y="5013176"/>
            <a:ext cx="864339" cy="646331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en-US" altLang="ja-JP" dirty="0" err="1">
                <a:solidFill>
                  <a:srgbClr val="FF0000"/>
                </a:solidFill>
              </a:rPr>
              <a:t>CoCo</a:t>
            </a:r>
            <a:r>
              <a:rPr kumimoji="1" lang="en-US" altLang="ja-JP" dirty="0">
                <a:solidFill>
                  <a:srgbClr val="FF0000"/>
                </a:solidFill>
              </a:rPr>
              <a:t> </a:t>
            </a:r>
          </a:p>
          <a:p>
            <a:r>
              <a:rPr kumimoji="1" lang="ja-JP" altLang="en-US" dirty="0">
                <a:solidFill>
                  <a:srgbClr val="FF0000"/>
                </a:solidFill>
              </a:rPr>
              <a:t>生成</a:t>
            </a:r>
            <a:r>
              <a:rPr kumimoji="1" lang="en-US" altLang="ja-JP" dirty="0">
                <a:solidFill>
                  <a:srgbClr val="FF0000"/>
                </a:solidFill>
              </a:rPr>
              <a:t>AI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AE5A75AE-5E0F-AAD8-63DC-FBAC1EEFC127}"/>
              </a:ext>
            </a:extLst>
          </p:cNvPr>
          <p:cNvSpPr txBox="1"/>
          <p:nvPr/>
        </p:nvSpPr>
        <p:spPr>
          <a:xfrm>
            <a:off x="1657422" y="2288477"/>
            <a:ext cx="53251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5/10</a:t>
            </a:r>
            <a:endParaRPr kumimoji="1" lang="ja-JP" altLang="en-US" sz="1400" dirty="0"/>
          </a:p>
        </p:txBody>
      </p:sp>
      <p:cxnSp>
        <p:nvCxnSpPr>
          <p:cNvPr id="66" name="直線矢印コネクタ 65">
            <a:extLst>
              <a:ext uri="{FF2B5EF4-FFF2-40B4-BE49-F238E27FC236}">
                <a16:creationId xmlns:a16="http://schemas.microsoft.com/office/drawing/2014/main" id="{96957DED-1367-6B76-C8E5-E416E1B91B25}"/>
              </a:ext>
            </a:extLst>
          </p:cNvPr>
          <p:cNvCxnSpPr>
            <a:cxnSpLocks/>
          </p:cNvCxnSpPr>
          <p:nvPr/>
        </p:nvCxnSpPr>
        <p:spPr>
          <a:xfrm>
            <a:off x="4035306" y="6021288"/>
            <a:ext cx="3882597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92C4BC0-0D78-0E35-CB0E-90A2981E7AC8}"/>
              </a:ext>
            </a:extLst>
          </p:cNvPr>
          <p:cNvSpPr txBox="1"/>
          <p:nvPr/>
        </p:nvSpPr>
        <p:spPr>
          <a:xfrm>
            <a:off x="4674573" y="6136409"/>
            <a:ext cx="10310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Zoom</a:t>
            </a:r>
            <a:r>
              <a:rPr kumimoji="1" lang="ja-JP" altLang="en-US" dirty="0"/>
              <a:t>  </a:t>
            </a:r>
            <a:r>
              <a:rPr kumimoji="1" lang="en-US" altLang="ja-JP" dirty="0"/>
              <a:t>?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F91440-1303-F4A7-47E7-D1BA272D4440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4032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32DD7D-CE3D-CF78-A69E-BB2D2983C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F49607E-C635-C814-601F-723BFC810EFE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A5D025B-2E9C-257C-9C13-3568EB83A1AD}"/>
              </a:ext>
            </a:extLst>
          </p:cNvPr>
          <p:cNvSpPr txBox="1"/>
          <p:nvPr/>
        </p:nvSpPr>
        <p:spPr>
          <a:xfrm>
            <a:off x="237938" y="514816"/>
            <a:ext cx="8891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 月次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Mtg.  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作成関連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日会議メモ①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0ACE917-C51E-A546-5965-D77C52319F9C}"/>
              </a:ext>
            </a:extLst>
          </p:cNvPr>
          <p:cNvSpPr txBox="1"/>
          <p:nvPr/>
        </p:nvSpPr>
        <p:spPr>
          <a:xfrm>
            <a:off x="5529064" y="1051177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20:00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Zoom mtg.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2B66F98-5A13-9E31-ADAD-8A2504BF6BFF}"/>
              </a:ext>
            </a:extLst>
          </p:cNvPr>
          <p:cNvSpPr txBox="1"/>
          <p:nvPr/>
        </p:nvSpPr>
        <p:spPr>
          <a:xfrm>
            <a:off x="604212" y="1369725"/>
            <a:ext cx="8820872" cy="4835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現状の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の評価、確定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・だいぶコンテンツも出来てきた</a:t>
            </a:r>
            <a:endParaRPr lang="en-US" altLang="ja-JP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⇒　現状把握　　課題解決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⇒　コンテンツの充実　　　</a:t>
            </a:r>
            <a:r>
              <a:rPr lang="en-US" altLang="ja-JP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の写真や受講生の声を載せる、など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200000"/>
              </a:lnSpc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2. HP 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ユーザー登録の促進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班員     未登録班員への連絡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・講座受講者　　　</a:t>
            </a:r>
            <a:r>
              <a:rPr lang="en-US" altLang="ja-JP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受講生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などへの声掛け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・シルバー事務局のユーザー登録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3. 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運用ルール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・誰が、どの部分を担当し、掲載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メンテ　していくのか？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・現状の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LINE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やメールとの関係をどうするか？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9853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7B2D5AC-AC51-6A3B-6751-1B8A05DD4100}"/>
              </a:ext>
            </a:extLst>
          </p:cNvPr>
          <p:cNvSpPr txBox="1"/>
          <p:nvPr/>
        </p:nvSpPr>
        <p:spPr>
          <a:xfrm>
            <a:off x="646323" y="1268760"/>
            <a:ext cx="7632848" cy="50321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4. HP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の公開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9/25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（仮）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仮公開　　具体的に何をやるのか？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⇒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班員への広報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・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10/25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（仮）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一般公開に向けて何が必要か？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⇒  </a:t>
            </a:r>
            <a:r>
              <a:rPr lang="en-US" altLang="ja-JP" sz="1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受講生へのユーザー登録呼びかけ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⇒　シルバーの</a:t>
            </a:r>
            <a:r>
              <a:rPr lang="en-US" altLang="ja-JP" b="1" dirty="0">
                <a:latin typeface="Meiryo UI" panose="020B0604030504040204" pitchFamily="50" charset="-128"/>
                <a:ea typeface="Meiryo UI" panose="020B0604030504040204" pitchFamily="50" charset="-128"/>
              </a:rPr>
              <a:t>HP </a:t>
            </a: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へ　リンクを貼る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．今後のアクション　</a:t>
            </a:r>
            <a:endParaRPr lang="en-US" altLang="ja-JP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班マニュアルの改訂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・理事会への報告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　　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10/11(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lang="ja-JP" altLang="en-US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2B63FD-E7BE-CE69-AED6-C8EBB10778CC}"/>
              </a:ext>
            </a:extLst>
          </p:cNvPr>
          <p:cNvSpPr txBox="1"/>
          <p:nvPr/>
        </p:nvSpPr>
        <p:spPr>
          <a:xfrm>
            <a:off x="237938" y="514816"/>
            <a:ext cx="8747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 月次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Mtg.  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作成関連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日会議メモ②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B9EEE9-AE13-DBD2-CEE5-45464EBD858C}"/>
              </a:ext>
            </a:extLst>
          </p:cNvPr>
          <p:cNvSpPr txBox="1"/>
          <p:nvPr/>
        </p:nvSpPr>
        <p:spPr>
          <a:xfrm>
            <a:off x="5529064" y="1051177"/>
            <a:ext cx="3816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20:00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Zoom mtg.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954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214778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560512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>
            <a:cxnSpLocks/>
          </p:cNvCxnSpPr>
          <p:nvPr/>
        </p:nvCxnSpPr>
        <p:spPr>
          <a:xfrm>
            <a:off x="1784648" y="1616390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>
            <a:cxnSpLocks/>
          </p:cNvCxnSpPr>
          <p:nvPr/>
        </p:nvCxnSpPr>
        <p:spPr>
          <a:xfrm>
            <a:off x="5276842" y="1616390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>
            <a:cxnSpLocks/>
          </p:cNvCxnSpPr>
          <p:nvPr/>
        </p:nvCxnSpPr>
        <p:spPr>
          <a:xfrm>
            <a:off x="7473280" y="1616390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>
            <a:cxnSpLocks/>
          </p:cNvCxnSpPr>
          <p:nvPr/>
        </p:nvCxnSpPr>
        <p:spPr>
          <a:xfrm>
            <a:off x="8625408" y="1616390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>
            <a:cxnSpLocks/>
          </p:cNvCxnSpPr>
          <p:nvPr/>
        </p:nvCxnSpPr>
        <p:spPr>
          <a:xfrm>
            <a:off x="9777536" y="1616390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352343" y="1195330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3170698" y="1165190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033120" y="118599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697287" y="117479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914296" y="117479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167794" y="1924616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5677001" y="2409042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2492329" y="2506565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4795448" y="2293828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4564616" y="2748441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555299" y="4738042"/>
            <a:ext cx="11715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484575" y="5345295"/>
            <a:ext cx="13676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8/16 20:00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5588170" y="4103452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5359080" y="4495714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480279" y="1924616"/>
            <a:ext cx="790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/25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638999" y="2380641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486209-AE10-5903-ADC2-9A9C6157928D}"/>
              </a:ext>
            </a:extLst>
          </p:cNvPr>
          <p:cNvSpPr txBox="1"/>
          <p:nvPr/>
        </p:nvSpPr>
        <p:spPr>
          <a:xfrm>
            <a:off x="220174" y="2304280"/>
            <a:ext cx="400110" cy="15286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第三回打ち合わせ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A56519-DEA0-9A53-EEC0-1701F41CCB1C}"/>
              </a:ext>
            </a:extLst>
          </p:cNvPr>
          <p:cNvSpPr txBox="1"/>
          <p:nvPr/>
        </p:nvSpPr>
        <p:spPr>
          <a:xfrm>
            <a:off x="4448944" y="1924616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/25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898A34-D7A5-F610-93A1-230F3A5DF3F2}"/>
              </a:ext>
            </a:extLst>
          </p:cNvPr>
          <p:cNvSpPr txBox="1"/>
          <p:nvPr/>
        </p:nvSpPr>
        <p:spPr>
          <a:xfrm>
            <a:off x="809938" y="1924616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8/16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E7117F-3298-74F2-40BC-EB1C8581B565}"/>
              </a:ext>
            </a:extLst>
          </p:cNvPr>
          <p:cNvSpPr txBox="1"/>
          <p:nvPr/>
        </p:nvSpPr>
        <p:spPr>
          <a:xfrm>
            <a:off x="941014" y="2304280"/>
            <a:ext cx="400110" cy="2096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Mtg  ZOOM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311CBAD-62B0-ED66-BD3B-49F74EB498C0}"/>
              </a:ext>
            </a:extLst>
          </p:cNvPr>
          <p:cNvSpPr txBox="1"/>
          <p:nvPr/>
        </p:nvSpPr>
        <p:spPr>
          <a:xfrm>
            <a:off x="3500501" y="1924616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/20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849D38-389E-BDB5-F278-DE6DBB1C3F0C}"/>
              </a:ext>
            </a:extLst>
          </p:cNvPr>
          <p:cNvSpPr txBox="1"/>
          <p:nvPr/>
        </p:nvSpPr>
        <p:spPr>
          <a:xfrm>
            <a:off x="3616144" y="2331752"/>
            <a:ext cx="400110" cy="45140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本日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AED5431-21E0-64D4-875F-DD7790ACC16B}"/>
              </a:ext>
            </a:extLst>
          </p:cNvPr>
          <p:cNvSpPr txBox="1"/>
          <p:nvPr/>
        </p:nvSpPr>
        <p:spPr>
          <a:xfrm>
            <a:off x="2209356" y="2943386"/>
            <a:ext cx="1111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5A75772-ACE9-A833-14C4-DF5D5A619D99}"/>
              </a:ext>
            </a:extLst>
          </p:cNvPr>
          <p:cNvSpPr txBox="1"/>
          <p:nvPr/>
        </p:nvSpPr>
        <p:spPr>
          <a:xfrm>
            <a:off x="237938" y="514816"/>
            <a:ext cx="87475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 月次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Mtg.  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作成関連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日会議メモ③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8EB6F84-1358-0BE6-A017-DE3913A330DF}"/>
              </a:ext>
            </a:extLst>
          </p:cNvPr>
          <p:cNvSpPr txBox="1"/>
          <p:nvPr/>
        </p:nvSpPr>
        <p:spPr>
          <a:xfrm>
            <a:off x="5514128" y="1924616"/>
            <a:ext cx="7906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AE298A75-4FAE-C014-2825-8236CFDBB151}"/>
              </a:ext>
            </a:extLst>
          </p:cNvPr>
          <p:cNvSpPr txBox="1"/>
          <p:nvPr/>
        </p:nvSpPr>
        <p:spPr>
          <a:xfrm>
            <a:off x="3616144" y="2887715"/>
            <a:ext cx="400110" cy="2096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Mtg  ZOOM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</a:p>
        </p:txBody>
      </p:sp>
    </p:spTree>
    <p:extLst>
      <p:ext uri="{BB962C8B-B14F-4D97-AF65-F5344CB8AC3E}">
        <p14:creationId xmlns:p14="http://schemas.microsoft.com/office/powerpoint/2010/main" val="388946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971074" y="102394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参加者（敬称略）：本多、尾上、藤田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檜森、坂田、柳、依田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小林、井田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en-US" altLang="ja-JP" sz="1200" dirty="0">
                <a:solidFill>
                  <a:schemeClr val="bg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16496" y="1556792"/>
            <a:ext cx="8820872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前回の宿題に関する議論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月　仮サイト完　の　　　条件をどう考えるか？　　⇒　コンテンツが９割完のイメージ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・会員という呼び名は、シルバー人材の会員と混同するので、　今後は 「ユーザー」　に変更する。</a:t>
            </a:r>
            <a:endParaRPr lang="en-US" altLang="ja-JP" sz="1400" b="1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・広報のやり方は今後検討する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・各担当の方は、各講座のコンテンツの作成を</a:t>
            </a:r>
            <a:r>
              <a:rPr lang="en-US" altLang="ja-JP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月中にほぼ完成させてください。</a:t>
            </a:r>
            <a:endParaRPr lang="en-US" altLang="ja-JP" b="1" u="sng" dirty="0">
              <a:solidFill>
                <a:srgbClr val="FF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8/30(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E3AD039-679E-585C-3CD5-E9D14EBB1688}"/>
              </a:ext>
            </a:extLst>
          </p:cNvPr>
          <p:cNvSpPr txBox="1"/>
          <p:nvPr/>
        </p:nvSpPr>
        <p:spPr>
          <a:xfrm>
            <a:off x="83076" y="1919712"/>
            <a:ext cx="1316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1E9CA92-6C1B-F96D-8343-036ECC3B5EB6}"/>
              </a:ext>
            </a:extLst>
          </p:cNvPr>
          <p:cNvSpPr txBox="1"/>
          <p:nvPr/>
        </p:nvSpPr>
        <p:spPr>
          <a:xfrm>
            <a:off x="1555093" y="1919712"/>
            <a:ext cx="80586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伊東　　　　現在カリキュラム作成中　　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月中に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作成する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本多　　　　　　　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・訪問レッスン　尾上　　　　個人レッスンオーダー教室、初期設定トラブル対応に分ける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個人教室　　　　　　　　　</a:t>
            </a:r>
            <a:endParaRPr lang="en-US" altLang="ja-JP" sz="1600" dirty="0">
              <a:solidFill>
                <a:schemeClr val="bg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・無料相談室　藤田　　　　ほぼ出来てきた　スケジュールを記載する　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・教室、全体　 井田　　　　後程高坂さんに資料を送る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902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214778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560512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/>
          <p:nvPr/>
        </p:nvCxnSpPr>
        <p:spPr>
          <a:xfrm>
            <a:off x="424367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/>
          <p:nvPr/>
        </p:nvCxnSpPr>
        <p:spPr>
          <a:xfrm>
            <a:off x="6321152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/>
          <p:nvPr/>
        </p:nvCxnSpPr>
        <p:spPr>
          <a:xfrm>
            <a:off x="747328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/>
          <p:nvPr/>
        </p:nvCxnSpPr>
        <p:spPr>
          <a:xfrm>
            <a:off x="862540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/>
          <p:nvPr/>
        </p:nvCxnSpPr>
        <p:spPr>
          <a:xfrm>
            <a:off x="9777536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2216907" y="1010382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4953000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480279" y="102462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697287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914296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651205" y="1795390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4641357" y="2378684"/>
            <a:ext cx="400110" cy="15286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〃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回打ち合わせ</a:t>
            </a: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2586974" y="2684351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4246945" y="2225624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3994531" y="2661809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1405623" y="4657097"/>
            <a:ext cx="13129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1384075" y="5197785"/>
            <a:ext cx="15392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8/16 20:00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4746365" y="379637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4331029" y="4364710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033120" y="1993198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114034" y="261702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1486209-AE10-5903-ADC2-9A9C6157928D}"/>
              </a:ext>
            </a:extLst>
          </p:cNvPr>
          <p:cNvSpPr txBox="1"/>
          <p:nvPr/>
        </p:nvSpPr>
        <p:spPr>
          <a:xfrm>
            <a:off x="740835" y="2119002"/>
            <a:ext cx="400110" cy="45140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本日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BA56519-DEA0-9A53-EEC0-1701F41CCB1C}"/>
              </a:ext>
            </a:extLst>
          </p:cNvPr>
          <p:cNvSpPr txBox="1"/>
          <p:nvPr/>
        </p:nvSpPr>
        <p:spPr>
          <a:xfrm>
            <a:off x="4513044" y="1904559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/13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6898A34-D7A5-F610-93A1-230F3A5DF3F2}"/>
              </a:ext>
            </a:extLst>
          </p:cNvPr>
          <p:cNvSpPr txBox="1"/>
          <p:nvPr/>
        </p:nvSpPr>
        <p:spPr>
          <a:xfrm>
            <a:off x="1730986" y="1835887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8/16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CE7117F-3298-74F2-40BC-EB1C8581B565}"/>
              </a:ext>
            </a:extLst>
          </p:cNvPr>
          <p:cNvSpPr txBox="1"/>
          <p:nvPr/>
        </p:nvSpPr>
        <p:spPr>
          <a:xfrm>
            <a:off x="1862062" y="2223335"/>
            <a:ext cx="400110" cy="2096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月次</a:t>
            </a:r>
            <a:r>
              <a:rPr kumimoji="1"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Mtg  ZOOM  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E311CBAD-62B0-ED66-BD3B-49F74EB498C0}"/>
              </a:ext>
            </a:extLst>
          </p:cNvPr>
          <p:cNvSpPr txBox="1"/>
          <p:nvPr/>
        </p:nvSpPr>
        <p:spPr>
          <a:xfrm>
            <a:off x="3500501" y="1884781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8/30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B849D38-389E-BDB5-F278-DE6DBB1C3F0C}"/>
              </a:ext>
            </a:extLst>
          </p:cNvPr>
          <p:cNvSpPr txBox="1"/>
          <p:nvPr/>
        </p:nvSpPr>
        <p:spPr>
          <a:xfrm>
            <a:off x="3616144" y="2331752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2AED5431-21E0-64D4-875F-DD7790ACC16B}"/>
              </a:ext>
            </a:extLst>
          </p:cNvPr>
          <p:cNvSpPr txBox="1"/>
          <p:nvPr/>
        </p:nvSpPr>
        <p:spPr>
          <a:xfrm>
            <a:off x="2367180" y="3204746"/>
            <a:ext cx="11112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52306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B62A077-9376-3220-84A2-3D0B8BDA52FF}"/>
              </a:ext>
            </a:extLst>
          </p:cNvPr>
          <p:cNvSpPr txBox="1"/>
          <p:nvPr/>
        </p:nvSpPr>
        <p:spPr>
          <a:xfrm>
            <a:off x="3971074" y="1023949"/>
            <a:ext cx="5616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2024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日（金）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13:30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～   </a:t>
            </a:r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@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東町会議室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参加者（敬称略）：伊東、本多、尾上、藤田 、檜森、坂田、栁、依田、小林、井田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52608" y="1269124"/>
            <a:ext cx="8820872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全体</a:t>
            </a:r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の構成について議論</a:t>
            </a:r>
            <a:endParaRPr kumimoji="1"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テスト版</a:t>
            </a:r>
            <a:r>
              <a:rPr lang="en-US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を</a:t>
            </a:r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作成し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、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今後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意見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収集しながら</a:t>
            </a:r>
            <a:r>
              <a:rPr lang="ja-JP" altLang="ja-JP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ブラシュアップする進め方と</a:t>
            </a:r>
            <a:r>
              <a:rPr lang="ja-JP" altLang="en-US" sz="16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Arial" panose="020B0604020202020204" pitchFamily="34" charset="0"/>
              </a:rPr>
              <a:t>する。</a:t>
            </a:r>
            <a:r>
              <a:rPr kumimoji="1"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・関係者と会員に関して　　　別紙参照</a:t>
            </a:r>
            <a:endParaRPr kumimoji="1"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・追加費用　　基本的に発生しない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・セキュリティ問題無い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・シルバー人材センターへは、尾上理事より連絡済み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２．今後のアクション　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・仮サイトの検証のため、本日参加の方は明日までに、下記より会員登録してください。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7/19(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)Zoom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班会議にて、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班全員の会員登録を依頼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会員の登録について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– </a:t>
            </a:r>
            <a:r>
              <a:rPr lang="en-US" altLang="ja-JP" sz="1600" u="sng" dirty="0" err="1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小金井シルバー人材センターネットワーク</a:t>
            </a:r>
            <a:r>
              <a:rPr lang="en-US" altLang="ja-JP" sz="1600" u="sng" dirty="0">
                <a:solidFill>
                  <a:srgbClr val="0000FF"/>
                </a:solidFill>
                <a:effectLst/>
                <a:latin typeface="ＭＳ Ｐゴシック" panose="020B0600070205080204" pitchFamily="50" charset="-128"/>
                <a:cs typeface="ＭＳ Ｐゴシック" panose="020B0600070205080204" pitchFamily="50" charset="-128"/>
                <a:hlinkClick r:id="rId3"/>
              </a:rPr>
              <a:t> (koganei-sjc.jp)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　　第１、第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金曜日に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00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～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1H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行う。　講師高坂　連絡は井田担当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金曜日は、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班会議だが、情報共有は開始後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分程度として、残りの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50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分は勉強会とする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  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３～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回後　通常に戻す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・その他　スケジュール　別紙参照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次回打ち合わせは、</a:t>
            </a: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8/9(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金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13:30 </a:t>
            </a:r>
            <a:r>
              <a:rPr lang="ja-JP" altLang="en-US" sz="16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～　＠東町会議室</a:t>
            </a:r>
            <a:endParaRPr lang="en-US" altLang="ja-JP" sz="1400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63755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893568D2-35CE-3FC4-2B66-F3D30D01BA3D}"/>
              </a:ext>
            </a:extLst>
          </p:cNvPr>
          <p:cNvCxnSpPr>
            <a:cxnSpLocks/>
          </p:cNvCxnSpPr>
          <p:nvPr/>
        </p:nvCxnSpPr>
        <p:spPr>
          <a:xfrm>
            <a:off x="477089" y="3189890"/>
            <a:ext cx="9270607" cy="0"/>
          </a:xfrm>
          <a:prstGeom prst="line">
            <a:avLst/>
          </a:prstGeom>
          <a:ln w="12700">
            <a:prstDash val="dash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AD0CBF-8F18-F635-D87F-F0F90A354A27}"/>
              </a:ext>
            </a:extLst>
          </p:cNvPr>
          <p:cNvSpPr txBox="1"/>
          <p:nvPr/>
        </p:nvSpPr>
        <p:spPr>
          <a:xfrm>
            <a:off x="1959357" y="1202681"/>
            <a:ext cx="24545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会員</a:t>
            </a:r>
          </a:p>
        </p:txBody>
      </p:sp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8754D6C0-ED38-B2DF-BD5E-F8C7A36A9944}"/>
              </a:ext>
            </a:extLst>
          </p:cNvPr>
          <p:cNvSpPr/>
          <p:nvPr/>
        </p:nvSpPr>
        <p:spPr>
          <a:xfrm>
            <a:off x="962720" y="1147794"/>
            <a:ext cx="3744416" cy="1871534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E013EAF-0479-3D4F-FCBC-F5F50B82BFDF}"/>
              </a:ext>
            </a:extLst>
          </p:cNvPr>
          <p:cNvSpPr/>
          <p:nvPr/>
        </p:nvSpPr>
        <p:spPr>
          <a:xfrm>
            <a:off x="746696" y="1363148"/>
            <a:ext cx="4464496" cy="2302385"/>
          </a:xfrm>
          <a:prstGeom prst="round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1A007255-F5AA-2A76-8915-FBFB7C740DB6}"/>
              </a:ext>
            </a:extLst>
          </p:cNvPr>
          <p:cNvSpPr/>
          <p:nvPr/>
        </p:nvSpPr>
        <p:spPr>
          <a:xfrm>
            <a:off x="602680" y="1166691"/>
            <a:ext cx="5040560" cy="189286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765E8608-2F90-1191-5422-085998B294C3}"/>
              </a:ext>
            </a:extLst>
          </p:cNvPr>
          <p:cNvSpPr/>
          <p:nvPr/>
        </p:nvSpPr>
        <p:spPr>
          <a:xfrm>
            <a:off x="5991805" y="1173356"/>
            <a:ext cx="1736576" cy="1102919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20B105E-797C-BD9B-174A-87A2FF296AD8}"/>
              </a:ext>
            </a:extLst>
          </p:cNvPr>
          <p:cNvSpPr txBox="1"/>
          <p:nvPr/>
        </p:nvSpPr>
        <p:spPr>
          <a:xfrm>
            <a:off x="6051852" y="1244678"/>
            <a:ext cx="180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職員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4D832DF-FF5C-A4D8-9C67-FA4589C5A1A3}"/>
              </a:ext>
            </a:extLst>
          </p:cNvPr>
          <p:cNvSpPr/>
          <p:nvPr/>
        </p:nvSpPr>
        <p:spPr>
          <a:xfrm>
            <a:off x="1052668" y="2033267"/>
            <a:ext cx="1736576" cy="895444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6CE238-7008-488A-DBC6-C970D5387213}"/>
              </a:ext>
            </a:extLst>
          </p:cNvPr>
          <p:cNvSpPr txBox="1"/>
          <p:nvPr/>
        </p:nvSpPr>
        <p:spPr>
          <a:xfrm>
            <a:off x="1322875" y="2083087"/>
            <a:ext cx="11961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班　班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員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C073417-336D-3C2E-A499-C396EB27B24F}"/>
              </a:ext>
            </a:extLst>
          </p:cNvPr>
          <p:cNvSpPr txBox="1"/>
          <p:nvPr/>
        </p:nvSpPr>
        <p:spPr>
          <a:xfrm>
            <a:off x="7002882" y="2780649"/>
            <a:ext cx="265970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　関係者</a:t>
            </a:r>
          </a:p>
        </p:txBody>
      </p:sp>
      <p:sp>
        <p:nvSpPr>
          <p:cNvPr id="19" name="矢印: 下 18">
            <a:extLst>
              <a:ext uri="{FF2B5EF4-FFF2-40B4-BE49-F238E27FC236}">
                <a16:creationId xmlns:a16="http://schemas.microsoft.com/office/drawing/2014/main" id="{5595823B-27FF-ED91-7B5E-B7221C4A040E}"/>
              </a:ext>
            </a:extLst>
          </p:cNvPr>
          <p:cNvSpPr/>
          <p:nvPr/>
        </p:nvSpPr>
        <p:spPr>
          <a:xfrm flipV="1">
            <a:off x="6592860" y="2673435"/>
            <a:ext cx="360040" cy="444243"/>
          </a:xfrm>
          <a:prstGeom prst="down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0F5366B-E370-D3BF-352C-FBCE59951B95}"/>
              </a:ext>
            </a:extLst>
          </p:cNvPr>
          <p:cNvSpPr txBox="1"/>
          <p:nvPr/>
        </p:nvSpPr>
        <p:spPr>
          <a:xfrm>
            <a:off x="7233440" y="3550007"/>
            <a:ext cx="117371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一般の方々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46336B11-A6EC-DADB-8BA2-45E0767322CA}"/>
              </a:ext>
            </a:extLst>
          </p:cNvPr>
          <p:cNvSpPr/>
          <p:nvPr/>
        </p:nvSpPr>
        <p:spPr>
          <a:xfrm>
            <a:off x="1137476" y="332815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A653190B-4D68-4138-C9C1-80570099A771}"/>
              </a:ext>
            </a:extLst>
          </p:cNvPr>
          <p:cNvSpPr txBox="1"/>
          <p:nvPr/>
        </p:nvSpPr>
        <p:spPr>
          <a:xfrm>
            <a:off x="1220751" y="3396119"/>
            <a:ext cx="9989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</a:t>
            </a:r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CB1E5F8-F5C7-B938-4173-AAAABEEAF27E}"/>
              </a:ext>
            </a:extLst>
          </p:cNvPr>
          <p:cNvSpPr/>
          <p:nvPr/>
        </p:nvSpPr>
        <p:spPr>
          <a:xfrm>
            <a:off x="3248551" y="3373194"/>
            <a:ext cx="5779066" cy="262531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CF01CCD-5E0E-4608-A5BD-A49AD798B7C4}"/>
              </a:ext>
            </a:extLst>
          </p:cNvPr>
          <p:cNvSpPr/>
          <p:nvPr/>
        </p:nvSpPr>
        <p:spPr>
          <a:xfrm>
            <a:off x="1137476" y="4101193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6DB0354B-2F75-472D-177F-6D56FB256954}"/>
              </a:ext>
            </a:extLst>
          </p:cNvPr>
          <p:cNvSpPr txBox="1"/>
          <p:nvPr/>
        </p:nvSpPr>
        <p:spPr>
          <a:xfrm>
            <a:off x="1220751" y="4169158"/>
            <a:ext cx="12823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Zoom 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四角形: 角を丸くする 25">
            <a:extLst>
              <a:ext uri="{FF2B5EF4-FFF2-40B4-BE49-F238E27FC236}">
                <a16:creationId xmlns:a16="http://schemas.microsoft.com/office/drawing/2014/main" id="{F68D6C6A-41D9-BFE8-A510-DFC1E6896347}"/>
              </a:ext>
            </a:extLst>
          </p:cNvPr>
          <p:cNvSpPr/>
          <p:nvPr/>
        </p:nvSpPr>
        <p:spPr>
          <a:xfrm>
            <a:off x="1155050" y="4874232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7C6D89E6-3AE2-A80A-FCDA-D3AACB94B465}"/>
              </a:ext>
            </a:extLst>
          </p:cNvPr>
          <p:cNvSpPr txBox="1"/>
          <p:nvPr/>
        </p:nvSpPr>
        <p:spPr>
          <a:xfrm>
            <a:off x="1206051" y="4931439"/>
            <a:ext cx="131478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個人教室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四角形: 角を丸くする 27">
            <a:extLst>
              <a:ext uri="{FF2B5EF4-FFF2-40B4-BE49-F238E27FC236}">
                <a16:creationId xmlns:a16="http://schemas.microsoft.com/office/drawing/2014/main" id="{ED82F2CD-816C-D647-E961-A27B893E2319}"/>
              </a:ext>
            </a:extLst>
          </p:cNvPr>
          <p:cNvSpPr/>
          <p:nvPr/>
        </p:nvSpPr>
        <p:spPr>
          <a:xfrm>
            <a:off x="1137476" y="5653544"/>
            <a:ext cx="1500440" cy="661133"/>
          </a:xfrm>
          <a:prstGeom prst="roundRect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FBA2AAAD-8EB9-0A53-F260-9EB6299164E6}"/>
              </a:ext>
            </a:extLst>
          </p:cNvPr>
          <p:cNvSpPr txBox="1"/>
          <p:nvPr/>
        </p:nvSpPr>
        <p:spPr>
          <a:xfrm>
            <a:off x="1156203" y="5721509"/>
            <a:ext cx="14686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無料相談室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受講者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左中かっこ 29">
            <a:extLst>
              <a:ext uri="{FF2B5EF4-FFF2-40B4-BE49-F238E27FC236}">
                <a16:creationId xmlns:a16="http://schemas.microsoft.com/office/drawing/2014/main" id="{00D533B7-CF82-F701-8F79-52C9CFFC8CF9}"/>
              </a:ext>
            </a:extLst>
          </p:cNvPr>
          <p:cNvSpPr/>
          <p:nvPr/>
        </p:nvSpPr>
        <p:spPr>
          <a:xfrm>
            <a:off x="746695" y="3328154"/>
            <a:ext cx="305973" cy="2986523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164BC12-716B-B77C-AC23-899FE542CD05}"/>
              </a:ext>
            </a:extLst>
          </p:cNvPr>
          <p:cNvSpPr txBox="1"/>
          <p:nvPr/>
        </p:nvSpPr>
        <p:spPr>
          <a:xfrm>
            <a:off x="358363" y="3626452"/>
            <a:ext cx="353943" cy="2631490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シルバー人材センター会員の場合もあり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B488AD4-BB42-125E-BB68-4255F244217D}"/>
              </a:ext>
            </a:extLst>
          </p:cNvPr>
          <p:cNvSpPr txBox="1"/>
          <p:nvPr/>
        </p:nvSpPr>
        <p:spPr>
          <a:xfrm>
            <a:off x="3755954" y="6128068"/>
            <a:ext cx="4506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班　</a:t>
            </a:r>
            <a:r>
              <a:rPr kumimoji="1" lang="en-US" altLang="ja-JP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kumimoji="1" lang="ja-JP" altLang="en-US" sz="24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ネットワーク</a:t>
            </a:r>
            <a:r>
              <a: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会員の範囲</a:t>
            </a:r>
          </a:p>
        </p:txBody>
      </p:sp>
      <p:sp>
        <p:nvSpPr>
          <p:cNvPr id="34" name="四角形: 角を丸くする 33">
            <a:extLst>
              <a:ext uri="{FF2B5EF4-FFF2-40B4-BE49-F238E27FC236}">
                <a16:creationId xmlns:a16="http://schemas.microsoft.com/office/drawing/2014/main" id="{1AB2FAC5-4618-588A-02F2-BBCAA828AE27}"/>
              </a:ext>
            </a:extLst>
          </p:cNvPr>
          <p:cNvSpPr/>
          <p:nvPr/>
        </p:nvSpPr>
        <p:spPr>
          <a:xfrm>
            <a:off x="955764" y="1981191"/>
            <a:ext cx="1951172" cy="986204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01381589-08C1-6F45-0CFE-78F2234FFBD4}"/>
              </a:ext>
            </a:extLst>
          </p:cNvPr>
          <p:cNvSpPr txBox="1"/>
          <p:nvPr/>
        </p:nvSpPr>
        <p:spPr>
          <a:xfrm>
            <a:off x="1137476" y="1676327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B1E07802-C6A0-A2E0-E3F1-06A3DE767668}"/>
              </a:ext>
            </a:extLst>
          </p:cNvPr>
          <p:cNvSpPr/>
          <p:nvPr/>
        </p:nvSpPr>
        <p:spPr>
          <a:xfrm>
            <a:off x="1076299" y="3229828"/>
            <a:ext cx="1613124" cy="806068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04477299-DB43-5310-ACD3-17147233B85A}"/>
              </a:ext>
            </a:extLst>
          </p:cNvPr>
          <p:cNvSpPr/>
          <p:nvPr/>
        </p:nvSpPr>
        <p:spPr>
          <a:xfrm>
            <a:off x="1052667" y="4068163"/>
            <a:ext cx="1636755" cy="230238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E50EE768-D3B3-DFCC-EFF1-1AB5B1A8EF0C}"/>
              </a:ext>
            </a:extLst>
          </p:cNvPr>
          <p:cNvSpPr txBox="1"/>
          <p:nvPr/>
        </p:nvSpPr>
        <p:spPr>
          <a:xfrm>
            <a:off x="74612" y="3075939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原則全員加入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1DA49F9-4A47-FBF4-44CD-B7BE55642F90}"/>
              </a:ext>
            </a:extLst>
          </p:cNvPr>
          <p:cNvSpPr txBox="1"/>
          <p:nvPr/>
        </p:nvSpPr>
        <p:spPr>
          <a:xfrm>
            <a:off x="6952900" y="1927899"/>
            <a:ext cx="11496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班担当</a:t>
            </a:r>
            <a:r>
              <a:rPr kumimoji="1" lang="ja-JP" altLang="en-US" sz="1200" dirty="0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</a:t>
            </a: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EED97580-EDD1-E0EA-56BF-036700530242}"/>
              </a:ext>
            </a:extLst>
          </p:cNvPr>
          <p:cNvSpPr/>
          <p:nvPr/>
        </p:nvSpPr>
        <p:spPr>
          <a:xfrm>
            <a:off x="6114042" y="1804004"/>
            <a:ext cx="838858" cy="409241"/>
          </a:xfrm>
          <a:prstGeom prst="roundRect">
            <a:avLst/>
          </a:prstGeom>
          <a:noFill/>
          <a:ln w="28575">
            <a:solidFill>
              <a:srgbClr val="FF000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B1547DC9-2132-C193-0978-D6627DC31902}"/>
              </a:ext>
            </a:extLst>
          </p:cNvPr>
          <p:cNvSpPr txBox="1"/>
          <p:nvPr/>
        </p:nvSpPr>
        <p:spPr>
          <a:xfrm>
            <a:off x="1248289" y="6414402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E0F4CD29-8C4B-96A2-F8EB-2778740D77D2}"/>
              </a:ext>
            </a:extLst>
          </p:cNvPr>
          <p:cNvSpPr/>
          <p:nvPr/>
        </p:nvSpPr>
        <p:spPr>
          <a:xfrm>
            <a:off x="3429738" y="3550007"/>
            <a:ext cx="2049765" cy="2327265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3" name="テキスト ボックス 42">
            <a:extLst>
              <a:ext uri="{FF2B5EF4-FFF2-40B4-BE49-F238E27FC236}">
                <a16:creationId xmlns:a16="http://schemas.microsoft.com/office/drawing/2014/main" id="{3A797CCA-6DDE-CDF6-0987-F3D80BCF74CC}"/>
              </a:ext>
            </a:extLst>
          </p:cNvPr>
          <p:cNvSpPr txBox="1"/>
          <p:nvPr/>
        </p:nvSpPr>
        <p:spPr>
          <a:xfrm>
            <a:off x="3851700" y="5419747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320E2A25-D065-3707-8513-7B7F750F0374}"/>
              </a:ext>
            </a:extLst>
          </p:cNvPr>
          <p:cNvCxnSpPr>
            <a:cxnSpLocks/>
            <a:endCxn id="21" idx="3"/>
          </p:cNvCxnSpPr>
          <p:nvPr/>
        </p:nvCxnSpPr>
        <p:spPr>
          <a:xfrm flipH="1" flipV="1">
            <a:off x="2637916" y="3658721"/>
            <a:ext cx="791822" cy="33056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直線矢印コネクタ 45">
            <a:extLst>
              <a:ext uri="{FF2B5EF4-FFF2-40B4-BE49-F238E27FC236}">
                <a16:creationId xmlns:a16="http://schemas.microsoft.com/office/drawing/2014/main" id="{2049C784-3F46-7256-D781-152D4DB94381}"/>
              </a:ext>
            </a:extLst>
          </p:cNvPr>
          <p:cNvCxnSpPr>
            <a:cxnSpLocks/>
            <a:endCxn id="24" idx="3"/>
          </p:cNvCxnSpPr>
          <p:nvPr/>
        </p:nvCxnSpPr>
        <p:spPr>
          <a:xfrm flipH="1">
            <a:off x="2637916" y="4366462"/>
            <a:ext cx="791822" cy="6529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62F7C011-5A4B-860A-9F08-05E81B924F40}"/>
              </a:ext>
            </a:extLst>
          </p:cNvPr>
          <p:cNvCxnSpPr>
            <a:cxnSpLocks/>
            <a:endCxn id="26" idx="3"/>
          </p:cNvCxnSpPr>
          <p:nvPr/>
        </p:nvCxnSpPr>
        <p:spPr>
          <a:xfrm flipH="1">
            <a:off x="2655490" y="4742616"/>
            <a:ext cx="774246" cy="4621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685096D1-2E21-2ADC-785C-308DCFE80AF6}"/>
              </a:ext>
            </a:extLst>
          </p:cNvPr>
          <p:cNvCxnSpPr>
            <a:cxnSpLocks/>
          </p:cNvCxnSpPr>
          <p:nvPr/>
        </p:nvCxnSpPr>
        <p:spPr>
          <a:xfrm flipH="1">
            <a:off x="2673064" y="5148764"/>
            <a:ext cx="774246" cy="84974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B3D73F5-8344-38B5-A939-B788D5EAB005}"/>
              </a:ext>
            </a:extLst>
          </p:cNvPr>
          <p:cNvSpPr txBox="1"/>
          <p:nvPr/>
        </p:nvSpPr>
        <p:spPr>
          <a:xfrm>
            <a:off x="2478520" y="4510421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3146D9DE-A8BE-B2B6-EA25-F4620D67BA8B}"/>
              </a:ext>
            </a:extLst>
          </p:cNvPr>
          <p:cNvSpPr/>
          <p:nvPr/>
        </p:nvSpPr>
        <p:spPr>
          <a:xfrm>
            <a:off x="3294010" y="1826622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6995BB-D9C6-EBD9-8385-73EB36AAB5EC}"/>
              </a:ext>
            </a:extLst>
          </p:cNvPr>
          <p:cNvSpPr txBox="1"/>
          <p:nvPr/>
        </p:nvSpPr>
        <p:spPr>
          <a:xfrm>
            <a:off x="4516214" y="2254104"/>
            <a:ext cx="10374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加入を推奨</a:t>
            </a:r>
          </a:p>
        </p:txBody>
      </p:sp>
      <p:cxnSp>
        <p:nvCxnSpPr>
          <p:cNvPr id="6" name="直線矢印コネクタ 5">
            <a:extLst>
              <a:ext uri="{FF2B5EF4-FFF2-40B4-BE49-F238E27FC236}">
                <a16:creationId xmlns:a16="http://schemas.microsoft.com/office/drawing/2014/main" id="{0252917B-9324-26FB-94E1-72FD2A35505C}"/>
              </a:ext>
            </a:extLst>
          </p:cNvPr>
          <p:cNvCxnSpPr>
            <a:cxnSpLocks/>
            <a:stCxn id="3" idx="1"/>
            <a:endCxn id="14" idx="3"/>
          </p:cNvCxnSpPr>
          <p:nvPr/>
        </p:nvCxnSpPr>
        <p:spPr>
          <a:xfrm flipH="1">
            <a:off x="2789244" y="2086999"/>
            <a:ext cx="504766" cy="39399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24DA7913-9498-4DAD-D0E3-917975384DE5}"/>
              </a:ext>
            </a:extLst>
          </p:cNvPr>
          <p:cNvSpPr txBox="1"/>
          <p:nvPr/>
        </p:nvSpPr>
        <p:spPr>
          <a:xfrm>
            <a:off x="3347206" y="1939065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入班希望者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E21BE57-5EDF-0729-0930-D3AA8C29C11F}"/>
              </a:ext>
            </a:extLst>
          </p:cNvPr>
          <p:cNvSpPr txBox="1"/>
          <p:nvPr/>
        </p:nvSpPr>
        <p:spPr>
          <a:xfrm>
            <a:off x="2414272" y="1573287"/>
            <a:ext cx="14173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PC</a:t>
            </a:r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班加入を促す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17" name="直線矢印コネクタ 16">
            <a:extLst>
              <a:ext uri="{FF2B5EF4-FFF2-40B4-BE49-F238E27FC236}">
                <a16:creationId xmlns:a16="http://schemas.microsoft.com/office/drawing/2014/main" id="{4C8BCD36-8824-A364-EA25-8C726152C459}"/>
              </a:ext>
            </a:extLst>
          </p:cNvPr>
          <p:cNvCxnSpPr>
            <a:cxnSpLocks/>
          </p:cNvCxnSpPr>
          <p:nvPr/>
        </p:nvCxnSpPr>
        <p:spPr>
          <a:xfrm flipH="1">
            <a:off x="2789244" y="2724279"/>
            <a:ext cx="526641" cy="6718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四角形: 角を丸くする 57">
            <a:extLst>
              <a:ext uri="{FF2B5EF4-FFF2-40B4-BE49-F238E27FC236}">
                <a16:creationId xmlns:a16="http://schemas.microsoft.com/office/drawing/2014/main" id="{3DB1DA31-E02B-59F9-B8CE-C21BCDC476B5}"/>
              </a:ext>
            </a:extLst>
          </p:cNvPr>
          <p:cNvSpPr/>
          <p:nvPr/>
        </p:nvSpPr>
        <p:spPr>
          <a:xfrm>
            <a:off x="3305264" y="2454247"/>
            <a:ext cx="1248099" cy="520753"/>
          </a:xfrm>
          <a:prstGeom prst="roundRect">
            <a:avLst/>
          </a:prstGeom>
          <a:noFill/>
          <a:ln w="28575">
            <a:solidFill>
              <a:srgbClr val="00B050"/>
            </a:solidFill>
            <a:prstDash val="sysDash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C3DD9617-05C6-ED07-AA9E-0E9A6A6D5570}"/>
              </a:ext>
            </a:extLst>
          </p:cNvPr>
          <p:cNvSpPr txBox="1"/>
          <p:nvPr/>
        </p:nvSpPr>
        <p:spPr>
          <a:xfrm>
            <a:off x="3369649" y="2554316"/>
            <a:ext cx="10823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講座希望者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DF34F4A1-18AD-A14C-F780-4EC1927187CA}"/>
              </a:ext>
            </a:extLst>
          </p:cNvPr>
          <p:cNvSpPr txBox="1"/>
          <p:nvPr/>
        </p:nvSpPr>
        <p:spPr>
          <a:xfrm>
            <a:off x="2727747" y="3018808"/>
            <a:ext cx="101021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参加を促す</a:t>
            </a:r>
            <a:endParaRPr kumimoji="1" lang="ja-JP" altLang="en-US" sz="1400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444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6">
            <a:extLst>
              <a:ext uri="{FF2B5EF4-FFF2-40B4-BE49-F238E27FC236}">
                <a16:creationId xmlns:a16="http://schemas.microsoft.com/office/drawing/2014/main" id="{0668B5CE-FBDB-4AC5-8EAD-4EEADD660740}"/>
              </a:ext>
            </a:extLst>
          </p:cNvPr>
          <p:cNvSpPr txBox="1">
            <a:spLocks/>
          </p:cNvSpPr>
          <p:nvPr/>
        </p:nvSpPr>
        <p:spPr bwMode="auto">
          <a:xfrm>
            <a:off x="8011094" y="297659"/>
            <a:ext cx="165325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2400" kern="120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2pPr>
            <a:lvl3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3pPr>
            <a:lvl4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4pPr>
            <a:lvl5pPr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MS UI Gothic" pitchFamily="50" charset="-128"/>
                <a:ea typeface="MS UI Gothic" pitchFamily="50" charset="-128"/>
                <a:cs typeface="ＭＳ Ｐゴシック" charset="-128"/>
              </a:defRPr>
            </a:lvl5pPr>
            <a:lvl6pPr marL="4572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6pPr>
            <a:lvl7pPr marL="9144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7pPr>
            <a:lvl8pPr marL="13716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8pPr>
            <a:lvl9pPr marL="1828800" algn="ctr" defTabSz="457200" rtl="0" eaLnBrk="1" fontAlgn="base" hangingPunct="1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1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550" algn="l"/>
              </a:tabLst>
              <a:defRPr/>
            </a:pPr>
            <a:r>
              <a:rPr kumimoji="1" lang="en-US" altLang="ja-JP" sz="16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</a:rPr>
              <a:t>Confidential</a:t>
            </a:r>
            <a:endParaRPr kumimoji="1" lang="ja-JP" altLang="en-US" sz="20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019A9F4-1B34-AD88-E327-23FE48F72E28}"/>
              </a:ext>
            </a:extLst>
          </p:cNvPr>
          <p:cNvSpPr txBox="1"/>
          <p:nvPr/>
        </p:nvSpPr>
        <p:spPr>
          <a:xfrm>
            <a:off x="218897" y="325897"/>
            <a:ext cx="7873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小金井市シルバー人材センター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パソコン班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HP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G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lang="ja-JP" altLang="en-US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日会議メモ</a:t>
            </a:r>
            <a:endParaRPr kumimoji="1" lang="ja-JP" altLang="en-US" b="1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05FB60A-A27C-F287-D907-A63F5F9A0F98}"/>
              </a:ext>
            </a:extLst>
          </p:cNvPr>
          <p:cNvSpPr txBox="1"/>
          <p:nvPr/>
        </p:nvSpPr>
        <p:spPr>
          <a:xfrm>
            <a:off x="4070762" y="6165304"/>
            <a:ext cx="2124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スケジュール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0911620-423B-296C-37F2-AE77E7FCDAB2}"/>
              </a:ext>
            </a:extLst>
          </p:cNvPr>
          <p:cNvCxnSpPr>
            <a:cxnSpLocks/>
          </p:cNvCxnSpPr>
          <p:nvPr/>
        </p:nvCxnSpPr>
        <p:spPr>
          <a:xfrm>
            <a:off x="416496" y="1743638"/>
            <a:ext cx="921702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78B06F2-23E8-C4A7-4E62-7B37CF4C5BD3}"/>
              </a:ext>
            </a:extLst>
          </p:cNvPr>
          <p:cNvCxnSpPr/>
          <p:nvPr/>
        </p:nvCxnSpPr>
        <p:spPr>
          <a:xfrm>
            <a:off x="315280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B8828CE-00F2-8CB5-E507-B8CD2E135C94}"/>
              </a:ext>
            </a:extLst>
          </p:cNvPr>
          <p:cNvCxnSpPr/>
          <p:nvPr/>
        </p:nvCxnSpPr>
        <p:spPr>
          <a:xfrm>
            <a:off x="5025008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350A55E4-47CC-66F7-4FF0-F54B0E068184}"/>
              </a:ext>
            </a:extLst>
          </p:cNvPr>
          <p:cNvCxnSpPr/>
          <p:nvPr/>
        </p:nvCxnSpPr>
        <p:spPr>
          <a:xfrm>
            <a:off x="6177136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EA14FF1-EE44-CA3A-C2EB-C56D51C6492E}"/>
              </a:ext>
            </a:extLst>
          </p:cNvPr>
          <p:cNvCxnSpPr/>
          <p:nvPr/>
        </p:nvCxnSpPr>
        <p:spPr>
          <a:xfrm>
            <a:off x="7329264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6271D7AD-9808-AC71-380E-33FFB19BE812}"/>
              </a:ext>
            </a:extLst>
          </p:cNvPr>
          <p:cNvCxnSpPr/>
          <p:nvPr/>
        </p:nvCxnSpPr>
        <p:spPr>
          <a:xfrm>
            <a:off x="8481392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190DF9C-7CC5-473B-54C8-24AB6DBCE993}"/>
              </a:ext>
            </a:extLst>
          </p:cNvPr>
          <p:cNvCxnSpPr/>
          <p:nvPr/>
        </p:nvCxnSpPr>
        <p:spPr>
          <a:xfrm>
            <a:off x="9633520" y="1599622"/>
            <a:ext cx="0" cy="360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02435B75-E008-8D77-5478-5C2CF7499CEA}"/>
              </a:ext>
            </a:extLst>
          </p:cNvPr>
          <p:cNvSpPr txBox="1"/>
          <p:nvPr/>
        </p:nvSpPr>
        <p:spPr>
          <a:xfrm>
            <a:off x="1624469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5135C17-3BE7-C32C-2091-3418A4B49FAA}"/>
              </a:ext>
            </a:extLst>
          </p:cNvPr>
          <p:cNvSpPr txBox="1"/>
          <p:nvPr/>
        </p:nvSpPr>
        <p:spPr>
          <a:xfrm>
            <a:off x="3673304" y="1045698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FE1AB6A-EF96-8276-0F7D-E21F59AF2F8D}"/>
              </a:ext>
            </a:extLst>
          </p:cNvPr>
          <p:cNvSpPr txBox="1"/>
          <p:nvPr/>
        </p:nvSpPr>
        <p:spPr>
          <a:xfrm>
            <a:off x="5261922" y="1025336"/>
            <a:ext cx="558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4D6FBEF-A52A-43E1-5E79-1754A91EA666}"/>
              </a:ext>
            </a:extLst>
          </p:cNvPr>
          <p:cNvSpPr txBox="1"/>
          <p:nvPr/>
        </p:nvSpPr>
        <p:spPr>
          <a:xfrm>
            <a:off x="6336263" y="1024624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38DD018E-D75E-A7C4-8EBC-359AB9B14F33}"/>
              </a:ext>
            </a:extLst>
          </p:cNvPr>
          <p:cNvSpPr txBox="1"/>
          <p:nvPr/>
        </p:nvSpPr>
        <p:spPr>
          <a:xfrm>
            <a:off x="7553271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04CC8B03-4F75-526A-42BD-AAACA62130FF}"/>
              </a:ext>
            </a:extLst>
          </p:cNvPr>
          <p:cNvSpPr txBox="1"/>
          <p:nvPr/>
        </p:nvSpPr>
        <p:spPr>
          <a:xfrm>
            <a:off x="8770280" y="1045698"/>
            <a:ext cx="700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12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E880ABA0-9163-481A-8A06-C9FE1B46FA3D}"/>
              </a:ext>
            </a:extLst>
          </p:cNvPr>
          <p:cNvSpPr txBox="1"/>
          <p:nvPr/>
        </p:nvSpPr>
        <p:spPr>
          <a:xfrm>
            <a:off x="136523" y="2001586"/>
            <a:ext cx="13163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①コンテンツの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精査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作成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C16939EF-52E2-5283-C848-4A6AEBDCA7DB}"/>
              </a:ext>
            </a:extLst>
          </p:cNvPr>
          <p:cNvSpPr txBox="1"/>
          <p:nvPr/>
        </p:nvSpPr>
        <p:spPr>
          <a:xfrm>
            <a:off x="319894" y="2592046"/>
            <a:ext cx="187102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CoCo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  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伊東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Zoom   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 本多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・訪問レッスン　尾上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個人教室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　イラスト　　　　藤田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・無料相談室　藤田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・教室、全体　 井田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2FBA1A06-57A1-6BA4-5D45-58AFFFF30E11}"/>
              </a:ext>
            </a:extLst>
          </p:cNvPr>
          <p:cNvSpPr txBox="1"/>
          <p:nvPr/>
        </p:nvSpPr>
        <p:spPr>
          <a:xfrm>
            <a:off x="3296508" y="1929401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8/9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5DC3A36-C94A-F199-73FF-CB5E23D4400E}"/>
              </a:ext>
            </a:extLst>
          </p:cNvPr>
          <p:cNvSpPr txBox="1"/>
          <p:nvPr/>
        </p:nvSpPr>
        <p:spPr>
          <a:xfrm>
            <a:off x="3383551" y="2514026"/>
            <a:ext cx="400110" cy="134908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</a:t>
            </a:r>
          </a:p>
        </p:txBody>
      </p:sp>
      <p:sp>
        <p:nvSpPr>
          <p:cNvPr id="27" name="右中かっこ 26">
            <a:extLst>
              <a:ext uri="{FF2B5EF4-FFF2-40B4-BE49-F238E27FC236}">
                <a16:creationId xmlns:a16="http://schemas.microsoft.com/office/drawing/2014/main" id="{6C6BEFE2-FE4A-B594-DE67-BACFC790A263}"/>
              </a:ext>
            </a:extLst>
          </p:cNvPr>
          <p:cNvSpPr/>
          <p:nvPr/>
        </p:nvSpPr>
        <p:spPr>
          <a:xfrm>
            <a:off x="2288704" y="2511599"/>
            <a:ext cx="144016" cy="156966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A7B6ABB8-EC35-6F34-1B0D-8B06E190BF88}"/>
              </a:ext>
            </a:extLst>
          </p:cNvPr>
          <p:cNvSpPr txBox="1"/>
          <p:nvPr/>
        </p:nvSpPr>
        <p:spPr>
          <a:xfrm>
            <a:off x="2492456" y="2521304"/>
            <a:ext cx="615553" cy="188769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次回打ち合わせまでに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PP</a:t>
            </a: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にまとめる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矢印: 右 29">
            <a:extLst>
              <a:ext uri="{FF2B5EF4-FFF2-40B4-BE49-F238E27FC236}">
                <a16:creationId xmlns:a16="http://schemas.microsoft.com/office/drawing/2014/main" id="{E285304D-3942-AF77-D9D6-0B71D61C0955}"/>
              </a:ext>
            </a:extLst>
          </p:cNvPr>
          <p:cNvSpPr/>
          <p:nvPr/>
        </p:nvSpPr>
        <p:spPr>
          <a:xfrm>
            <a:off x="3061069" y="305057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1" name="矢印: 右 30">
            <a:extLst>
              <a:ext uri="{FF2B5EF4-FFF2-40B4-BE49-F238E27FC236}">
                <a16:creationId xmlns:a16="http://schemas.microsoft.com/office/drawing/2014/main" id="{DC19071D-E092-4103-C353-F231F41E32DD}"/>
              </a:ext>
            </a:extLst>
          </p:cNvPr>
          <p:cNvSpPr/>
          <p:nvPr/>
        </p:nvSpPr>
        <p:spPr>
          <a:xfrm>
            <a:off x="4078636" y="3013526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14244096-C193-C888-0A8A-40A6AA648788}"/>
              </a:ext>
            </a:extLst>
          </p:cNvPr>
          <p:cNvSpPr txBox="1"/>
          <p:nvPr/>
        </p:nvSpPr>
        <p:spPr>
          <a:xfrm>
            <a:off x="3766386" y="3448880"/>
            <a:ext cx="10583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F4FC3944-8DD1-9E86-6DEE-68EB8E35033A}"/>
              </a:ext>
            </a:extLst>
          </p:cNvPr>
          <p:cNvCxnSpPr>
            <a:cxnSpLocks/>
          </p:cNvCxnSpPr>
          <p:nvPr/>
        </p:nvCxnSpPr>
        <p:spPr>
          <a:xfrm>
            <a:off x="5025008" y="2149265"/>
            <a:ext cx="0" cy="2406752"/>
          </a:xfrm>
          <a:prstGeom prst="line">
            <a:avLst/>
          </a:prstGeom>
          <a:ln w="952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8868F2-EE12-2BB2-EFE4-575AD1CA1E84}"/>
              </a:ext>
            </a:extLst>
          </p:cNvPr>
          <p:cNvSpPr txBox="1"/>
          <p:nvPr/>
        </p:nvSpPr>
        <p:spPr>
          <a:xfrm>
            <a:off x="4777464" y="2688380"/>
            <a:ext cx="461665" cy="1477328"/>
          </a:xfrm>
          <a:prstGeom prst="rect">
            <a:avLst/>
          </a:prstGeom>
          <a:solidFill>
            <a:schemeClr val="bg1"/>
          </a:solidFill>
        </p:spPr>
        <p:txBody>
          <a:bodyPr vert="eaVert" wrap="none" rtlCol="0">
            <a:spAutoFit/>
          </a:bodyPr>
          <a:lstStyle/>
          <a:p>
            <a:r>
              <a:rPr kumimoji="1"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　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CBBD382-287F-C30D-E19D-BDD79719110B}"/>
              </a:ext>
            </a:extLst>
          </p:cNvPr>
          <p:cNvSpPr txBox="1"/>
          <p:nvPr/>
        </p:nvSpPr>
        <p:spPr>
          <a:xfrm>
            <a:off x="136523" y="5508521"/>
            <a:ext cx="15181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③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Word Press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勉強会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B55E4A4-2810-78FC-1069-8F77FE60B407}"/>
              </a:ext>
            </a:extLst>
          </p:cNvPr>
          <p:cNvSpPr txBox="1"/>
          <p:nvPr/>
        </p:nvSpPr>
        <p:spPr>
          <a:xfrm>
            <a:off x="1777747" y="5431576"/>
            <a:ext cx="415690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7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/19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以降　毎月第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1,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第３金曜日　　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20:00 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77067FE-39E6-E48C-51A7-6904A0837A17}"/>
              </a:ext>
            </a:extLst>
          </p:cNvPr>
          <p:cNvSpPr/>
          <p:nvPr/>
        </p:nvSpPr>
        <p:spPr>
          <a:xfrm>
            <a:off x="5403820" y="3047887"/>
            <a:ext cx="40011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44A0074C-0567-D679-4BC4-7C2464444BC6}"/>
              </a:ext>
            </a:extLst>
          </p:cNvPr>
          <p:cNvSpPr txBox="1"/>
          <p:nvPr/>
        </p:nvSpPr>
        <p:spPr>
          <a:xfrm>
            <a:off x="5242284" y="3427044"/>
            <a:ext cx="800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サイト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仮運用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DF6C6BA4-9B16-4C93-020E-ED6ECEA8F457}"/>
              </a:ext>
            </a:extLst>
          </p:cNvPr>
          <p:cNvSpPr txBox="1"/>
          <p:nvPr/>
        </p:nvSpPr>
        <p:spPr>
          <a:xfrm>
            <a:off x="6152558" y="1993198"/>
            <a:ext cx="6623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/1</a:t>
            </a:r>
            <a:endParaRPr kumimoji="1"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965C92A3-09BE-A60F-B900-CB43F1155503}"/>
              </a:ext>
            </a:extLst>
          </p:cNvPr>
          <p:cNvSpPr txBox="1"/>
          <p:nvPr/>
        </p:nvSpPr>
        <p:spPr>
          <a:xfrm>
            <a:off x="6233472" y="2617025"/>
            <a:ext cx="461665" cy="1938992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一般公開（目標）</a:t>
            </a:r>
            <a:endParaRPr kumimoji="1" lang="ja-JP" altLang="en-US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F79780F1-7D1A-D653-2A8E-423508C13453}"/>
              </a:ext>
            </a:extLst>
          </p:cNvPr>
          <p:cNvSpPr txBox="1"/>
          <p:nvPr/>
        </p:nvSpPr>
        <p:spPr>
          <a:xfrm>
            <a:off x="114569" y="4573504"/>
            <a:ext cx="126348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②サイト検証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仮サイト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会員登録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5" name="矢印: 右 44">
            <a:extLst>
              <a:ext uri="{FF2B5EF4-FFF2-40B4-BE49-F238E27FC236}">
                <a16:creationId xmlns:a16="http://schemas.microsoft.com/office/drawing/2014/main" id="{71B88D65-0C17-F813-7D54-5E3218857131}"/>
              </a:ext>
            </a:extLst>
          </p:cNvPr>
          <p:cNvSpPr/>
          <p:nvPr/>
        </p:nvSpPr>
        <p:spPr>
          <a:xfrm>
            <a:off x="1736801" y="4613976"/>
            <a:ext cx="1646750" cy="369332"/>
          </a:xfrm>
          <a:prstGeom prst="rightArrow">
            <a:avLst/>
          </a:prstGeom>
          <a:noFill/>
          <a:ln>
            <a:solidFill>
              <a:schemeClr val="accent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108000" rIns="108000" rtlCol="0" anchor="ctr" anchorCtr="0"/>
          <a:lstStyle/>
          <a:p>
            <a:pPr marL="457200" indent="-457200" algn="r"/>
            <a:endParaRPr kumimoji="1" lang="ja-JP" altLang="en-US" sz="2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B45387E5-B78D-3180-EAD9-03AB47C54FCA}"/>
              </a:ext>
            </a:extLst>
          </p:cNvPr>
          <p:cNvSpPr txBox="1"/>
          <p:nvPr/>
        </p:nvSpPr>
        <p:spPr>
          <a:xfrm>
            <a:off x="2028226" y="4915055"/>
            <a:ext cx="9284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バグ修正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高坂</a:t>
            </a:r>
          </a:p>
        </p:txBody>
      </p:sp>
    </p:spTree>
    <p:extLst>
      <p:ext uri="{BB962C8B-B14F-4D97-AF65-F5344CB8AC3E}">
        <p14:creationId xmlns:p14="http://schemas.microsoft.com/office/powerpoint/2010/main" val="1663960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20140502_0509中計説明会ドラフト18_o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noFill/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wrap="none" lIns="108000" rIns="108000" anchor="ctr" anchorCtr="0"/>
      <a:lstStyle>
        <a:defPPr marL="457200" indent="-457200" algn="r">
          <a:defRPr sz="2400" dirty="0" smtClean="0">
            <a:solidFill>
              <a:srgbClr val="000000"/>
            </a:solidFill>
            <a:latin typeface="Arial" panose="020B0604020202020204" pitchFamily="34" charset="0"/>
            <a:ea typeface="Meiryo UI" pitchFamily="50" charset="-128"/>
            <a:cs typeface="Meiryo UI" pitchFamily="50" charset="-128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20140502_0509中計説明会ドラフト18_od</Template>
  <TotalTime>4824</TotalTime>
  <Words>1691</Words>
  <Application>Microsoft Office PowerPoint</Application>
  <PresentationFormat>A4 210 x 297 mm</PresentationFormat>
  <Paragraphs>298</Paragraphs>
  <Slides>11</Slides>
  <Notes>11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11</vt:i4>
      </vt:variant>
    </vt:vector>
  </HeadingPairs>
  <TitlesOfParts>
    <vt:vector size="22" baseType="lpstr">
      <vt:lpstr>Meiryo UI</vt:lpstr>
      <vt:lpstr>ＭＳ Ｐゴシック</vt:lpstr>
      <vt:lpstr>MS UI Gothic</vt:lpstr>
      <vt:lpstr>メイリオ</vt:lpstr>
      <vt:lpstr>游ゴシック</vt:lpstr>
      <vt:lpstr>游ゴシック Light</vt:lpstr>
      <vt:lpstr>Arial</vt:lpstr>
      <vt:lpstr>Calibri</vt:lpstr>
      <vt:lpstr>20140502_0509中計説明会ドラフト18_od</vt:lpstr>
      <vt:lpstr>2_デザインの設定</vt:lpstr>
      <vt:lpstr>1_デザインの設定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0</dc:title>
  <dc:creator>井田　和長</dc:creator>
  <cp:lastModifiedBy>和長 井田</cp:lastModifiedBy>
  <cp:revision>1805</cp:revision>
  <cp:lastPrinted>2017-02-13T02:43:41Z</cp:lastPrinted>
  <dcterms:created xsi:type="dcterms:W3CDTF">2014-05-06T02:15:27Z</dcterms:created>
  <dcterms:modified xsi:type="dcterms:W3CDTF">2024-11-08T09:17:01Z</dcterms:modified>
</cp:coreProperties>
</file>