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805" r:id="rId1"/>
    <p:sldMasterId id="2147483849" r:id="rId2"/>
    <p:sldMasterId id="2147483822" r:id="rId3"/>
  </p:sldMasterIdLst>
  <p:notesMasterIdLst>
    <p:notesMasterId r:id="rId27"/>
  </p:notesMasterIdLst>
  <p:handoutMasterIdLst>
    <p:handoutMasterId r:id="rId28"/>
  </p:handoutMasterIdLst>
  <p:sldIdLst>
    <p:sldId id="2996" r:id="rId4"/>
    <p:sldId id="3004" r:id="rId5"/>
    <p:sldId id="3005" r:id="rId6"/>
    <p:sldId id="3006" r:id="rId7"/>
    <p:sldId id="2998" r:id="rId8"/>
    <p:sldId id="3000" r:id="rId9"/>
    <p:sldId id="2999" r:id="rId10"/>
    <p:sldId id="2972" r:id="rId11"/>
    <p:sldId id="2983" r:id="rId12"/>
    <p:sldId id="2987" r:id="rId13"/>
    <p:sldId id="2993" r:id="rId14"/>
    <p:sldId id="2995" r:id="rId15"/>
    <p:sldId id="2997" r:id="rId16"/>
    <p:sldId id="2974" r:id="rId17"/>
    <p:sldId id="2976" r:id="rId18"/>
    <p:sldId id="2977" r:id="rId19"/>
    <p:sldId id="2988" r:id="rId20"/>
    <p:sldId id="2990" r:id="rId21"/>
    <p:sldId id="2984" r:id="rId22"/>
    <p:sldId id="3007" r:id="rId23"/>
    <p:sldId id="3001" r:id="rId24"/>
    <p:sldId id="3002" r:id="rId25"/>
    <p:sldId id="3003" r:id="rId26"/>
  </p:sldIdLst>
  <p:sldSz cx="9906000" cy="6858000" type="A4"/>
  <p:notesSz cx="6884988" cy="10018713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 userDrawn="1">
          <p15:clr>
            <a:srgbClr val="A4A3A4"/>
          </p15:clr>
        </p15:guide>
        <p15:guide id="2" pos="216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FFCC"/>
    <a:srgbClr val="FFFF99"/>
    <a:srgbClr val="FFFF00"/>
    <a:srgbClr val="FFFFFF"/>
    <a:srgbClr val="DCE6F2"/>
    <a:srgbClr val="CCCCFF"/>
    <a:srgbClr val="66FFFF"/>
    <a:srgbClr val="558ED5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8013A5-D9E2-4E45-837F-AE21BB55FE4F}" v="5" dt="2025-10-10T23:50:56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642" y="278"/>
      </p:cViewPr>
      <p:guideLst>
        <p:guide orient="horz" pos="84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5"/>
        <p:guide pos="216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usaka Kenjiro" userId="087ffd0e2c8f1351" providerId="LiveId" clId="{E3DC150B-47E9-4BFA-BEE7-382F01A5CCC2}"/>
    <pc:docChg chg="undo custSel addSld delSld modSld sldOrd">
      <pc:chgData name="Kousaka Kenjiro" userId="087ffd0e2c8f1351" providerId="LiveId" clId="{E3DC150B-47E9-4BFA-BEE7-382F01A5CCC2}" dt="2025-10-10T23:54:01.717" v="248"/>
      <pc:docMkLst>
        <pc:docMk/>
      </pc:docMkLst>
      <pc:sldChg chg="new del ord">
        <pc:chgData name="Kousaka Kenjiro" userId="087ffd0e2c8f1351" providerId="LiveId" clId="{E3DC150B-47E9-4BFA-BEE7-382F01A5CCC2}" dt="2025-10-10T23:40:36.208" v="3" actId="2696"/>
        <pc:sldMkLst>
          <pc:docMk/>
          <pc:sldMk cId="3002660123" sldId="3005"/>
        </pc:sldMkLst>
      </pc:sldChg>
      <pc:sldChg chg="modSp add mod">
        <pc:chgData name="Kousaka Kenjiro" userId="087ffd0e2c8f1351" providerId="LiveId" clId="{E3DC150B-47E9-4BFA-BEE7-382F01A5CCC2}" dt="2025-10-10T23:42:33.278" v="8" actId="207"/>
        <pc:sldMkLst>
          <pc:docMk/>
          <pc:sldMk cId="4034968248" sldId="3005"/>
        </pc:sldMkLst>
        <pc:spChg chg="mod">
          <ac:chgData name="Kousaka Kenjiro" userId="087ffd0e2c8f1351" providerId="LiveId" clId="{E3DC150B-47E9-4BFA-BEE7-382F01A5CCC2}" dt="2025-10-10T23:42:33.278" v="8" actId="207"/>
          <ac:spMkLst>
            <pc:docMk/>
            <pc:sldMk cId="4034968248" sldId="3005"/>
            <ac:spMk id="3" creationId="{AA37361C-0F5D-02BB-FB8D-C2728476E1A0}"/>
          </ac:spMkLst>
        </pc:spChg>
      </pc:sldChg>
      <pc:sldChg chg="addSp delSp modSp add mod ord">
        <pc:chgData name="Kousaka Kenjiro" userId="087ffd0e2c8f1351" providerId="LiveId" clId="{E3DC150B-47E9-4BFA-BEE7-382F01A5CCC2}" dt="2025-10-10T23:49:04.770" v="185" actId="20577"/>
        <pc:sldMkLst>
          <pc:docMk/>
          <pc:sldMk cId="1119635406" sldId="3006"/>
        </pc:sldMkLst>
        <pc:spChg chg="mod">
          <ac:chgData name="Kousaka Kenjiro" userId="087ffd0e2c8f1351" providerId="LiveId" clId="{E3DC150B-47E9-4BFA-BEE7-382F01A5CCC2}" dt="2025-10-10T23:47:05.263" v="106" actId="20577"/>
          <ac:spMkLst>
            <pc:docMk/>
            <pc:sldMk cId="1119635406" sldId="3006"/>
            <ac:spMk id="2" creationId="{299DFF24-4BE4-7F9F-B6E1-6350771D1FBF}"/>
          </ac:spMkLst>
        </pc:spChg>
        <pc:spChg chg="mod">
          <ac:chgData name="Kousaka Kenjiro" userId="087ffd0e2c8f1351" providerId="LiveId" clId="{E3DC150B-47E9-4BFA-BEE7-382F01A5CCC2}" dt="2025-10-10T23:44:12.487" v="58" actId="20577"/>
          <ac:spMkLst>
            <pc:docMk/>
            <pc:sldMk cId="1119635406" sldId="3006"/>
            <ac:spMk id="3" creationId="{E5EC219E-929D-EFB7-8E27-68F1AB242B35}"/>
          </ac:spMkLst>
        </pc:spChg>
        <pc:spChg chg="del mod">
          <ac:chgData name="Kousaka Kenjiro" userId="087ffd0e2c8f1351" providerId="LiveId" clId="{E3DC150B-47E9-4BFA-BEE7-382F01A5CCC2}" dt="2025-10-10T23:44:33.315" v="60" actId="478"/>
          <ac:spMkLst>
            <pc:docMk/>
            <pc:sldMk cId="1119635406" sldId="3006"/>
            <ac:spMk id="4" creationId="{885FBD13-3FCF-0382-3107-148A3BA69368}"/>
          </ac:spMkLst>
        </pc:spChg>
        <pc:spChg chg="mod">
          <ac:chgData name="Kousaka Kenjiro" userId="087ffd0e2c8f1351" providerId="LiveId" clId="{E3DC150B-47E9-4BFA-BEE7-382F01A5CCC2}" dt="2025-10-10T23:46:15.175" v="65" actId="1076"/>
          <ac:spMkLst>
            <pc:docMk/>
            <pc:sldMk cId="1119635406" sldId="3006"/>
            <ac:spMk id="7" creationId="{EAA5210B-516A-99DC-D8C9-6A36A08B4C9E}"/>
          </ac:spMkLst>
        </pc:spChg>
        <pc:spChg chg="add mod">
          <ac:chgData name="Kousaka Kenjiro" userId="087ffd0e2c8f1351" providerId="LiveId" clId="{E3DC150B-47E9-4BFA-BEE7-382F01A5CCC2}" dt="2025-10-10T23:49:04.770" v="185" actId="20577"/>
          <ac:spMkLst>
            <pc:docMk/>
            <pc:sldMk cId="1119635406" sldId="3006"/>
            <ac:spMk id="8" creationId="{73929A9A-4679-7C1A-665A-4A34A9B46DD4}"/>
          </ac:spMkLst>
        </pc:spChg>
        <pc:spChg chg="add mod">
          <ac:chgData name="Kousaka Kenjiro" userId="087ffd0e2c8f1351" providerId="LiveId" clId="{E3DC150B-47E9-4BFA-BEE7-382F01A5CCC2}" dt="2025-10-10T23:47:52.534" v="108" actId="1076"/>
          <ac:spMkLst>
            <pc:docMk/>
            <pc:sldMk cId="1119635406" sldId="3006"/>
            <ac:spMk id="9" creationId="{B6C192F4-63ED-4C4F-908E-621B63A8B0C3}"/>
          </ac:spMkLst>
        </pc:spChg>
      </pc:sldChg>
      <pc:sldChg chg="addSp delSp modSp add mod ord">
        <pc:chgData name="Kousaka Kenjiro" userId="087ffd0e2c8f1351" providerId="LiveId" clId="{E3DC150B-47E9-4BFA-BEE7-382F01A5CCC2}" dt="2025-10-10T23:54:01.717" v="248"/>
        <pc:sldMkLst>
          <pc:docMk/>
          <pc:sldMk cId="2734539474" sldId="3007"/>
        </pc:sldMkLst>
        <pc:spChg chg="del mod">
          <ac:chgData name="Kousaka Kenjiro" userId="087ffd0e2c8f1351" providerId="LiveId" clId="{E3DC150B-47E9-4BFA-BEE7-382F01A5CCC2}" dt="2025-10-10T23:50:01.761" v="192" actId="478"/>
          <ac:spMkLst>
            <pc:docMk/>
            <pc:sldMk cId="2734539474" sldId="3007"/>
            <ac:spMk id="2" creationId="{8F4B8ED1-625F-CF6C-5EEE-E356FEE56192}"/>
          </ac:spMkLst>
        </pc:spChg>
        <pc:spChg chg="mod">
          <ac:chgData name="Kousaka Kenjiro" userId="087ffd0e2c8f1351" providerId="LiveId" clId="{E3DC150B-47E9-4BFA-BEE7-382F01A5CCC2}" dt="2025-10-10T23:53:21.274" v="244" actId="20577"/>
          <ac:spMkLst>
            <pc:docMk/>
            <pc:sldMk cId="2734539474" sldId="3007"/>
            <ac:spMk id="3" creationId="{CEF7A280-704C-2155-9980-B2ECFCE42FA8}"/>
          </ac:spMkLst>
        </pc:spChg>
        <pc:spChg chg="del mod">
          <ac:chgData name="Kousaka Kenjiro" userId="087ffd0e2c8f1351" providerId="LiveId" clId="{E3DC150B-47E9-4BFA-BEE7-382F01A5CCC2}" dt="2025-10-10T23:49:48.457" v="189" actId="478"/>
          <ac:spMkLst>
            <pc:docMk/>
            <pc:sldMk cId="2734539474" sldId="3007"/>
            <ac:spMk id="4" creationId="{95E04252-9BA0-09E2-7720-FFDE9FE76D4D}"/>
          </ac:spMkLst>
        </pc:spChg>
        <pc:spChg chg="del">
          <ac:chgData name="Kousaka Kenjiro" userId="087ffd0e2c8f1351" providerId="LiveId" clId="{E3DC150B-47E9-4BFA-BEE7-382F01A5CCC2}" dt="2025-10-10T23:49:42.235" v="187" actId="478"/>
          <ac:spMkLst>
            <pc:docMk/>
            <pc:sldMk cId="2734539474" sldId="3007"/>
            <ac:spMk id="5" creationId="{BB9CC5F8-D68E-3FDA-8E84-637FB6641639}"/>
          </ac:spMkLst>
        </pc:spChg>
        <pc:spChg chg="del">
          <ac:chgData name="Kousaka Kenjiro" userId="087ffd0e2c8f1351" providerId="LiveId" clId="{E3DC150B-47E9-4BFA-BEE7-382F01A5CCC2}" dt="2025-10-10T23:49:50.675" v="190" actId="478"/>
          <ac:spMkLst>
            <pc:docMk/>
            <pc:sldMk cId="2734539474" sldId="3007"/>
            <ac:spMk id="6" creationId="{784300C5-856F-FC26-EE6C-8D4A9511EB75}"/>
          </ac:spMkLst>
        </pc:spChg>
        <pc:spChg chg="del mod">
          <ac:chgData name="Kousaka Kenjiro" userId="087ffd0e2c8f1351" providerId="LiveId" clId="{E3DC150B-47E9-4BFA-BEE7-382F01A5CCC2}" dt="2025-10-10T23:51:11.258" v="198" actId="478"/>
          <ac:spMkLst>
            <pc:docMk/>
            <pc:sldMk cId="2734539474" sldId="3007"/>
            <ac:spMk id="7" creationId="{6EFF2674-E14D-4C28-E0A2-4CFF21F94420}"/>
          </ac:spMkLst>
        </pc:spChg>
        <pc:spChg chg="add del">
          <ac:chgData name="Kousaka Kenjiro" userId="087ffd0e2c8f1351" providerId="LiveId" clId="{E3DC150B-47E9-4BFA-BEE7-382F01A5CCC2}" dt="2025-10-10T23:50:17.348" v="195" actId="478"/>
          <ac:spMkLst>
            <pc:docMk/>
            <pc:sldMk cId="2734539474" sldId="3007"/>
            <ac:spMk id="9" creationId="{53CCC6E2-3652-0748-AACD-19953501A1F7}"/>
          </ac:spMkLst>
        </pc:spChg>
        <pc:spChg chg="add mod">
          <ac:chgData name="Kousaka Kenjiro" userId="087ffd0e2c8f1351" providerId="LiveId" clId="{E3DC150B-47E9-4BFA-BEE7-382F01A5CCC2}" dt="2025-10-10T23:51:05.030" v="197" actId="1076"/>
          <ac:spMkLst>
            <pc:docMk/>
            <pc:sldMk cId="2734539474" sldId="3007"/>
            <ac:spMk id="10" creationId="{5CD9033D-8DF3-74BC-488D-7B653A015AE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99136" y="0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287B544-9E5A-404C-B043-061B5500D1A4}" type="datetime1">
              <a:rPr lang="ja-JP" altLang="en-US"/>
              <a:pPr>
                <a:defRPr/>
              </a:pPr>
              <a:t>2025/10/11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517216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99136" y="9517216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878AD13-2A96-46FD-81A5-21CE0FF6A7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4763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99136" y="0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D707D7-CD1D-46AE-8BA9-BAFE6E839560}" type="datetime1">
              <a:rPr lang="ja-JP" altLang="en-US"/>
              <a:pPr>
                <a:defRPr/>
              </a:pPr>
              <a:t>2025/10/11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752475"/>
            <a:ext cx="5427662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76" tIns="48288" rIns="96576" bIns="4828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178" y="4758609"/>
            <a:ext cx="5508634" cy="4508661"/>
          </a:xfrm>
          <a:prstGeom prst="rect">
            <a:avLst/>
          </a:prstGeom>
        </p:spPr>
        <p:txBody>
          <a:bodyPr vert="horz" wrap="square" lIns="96576" tIns="48288" rIns="96576" bIns="4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517216"/>
            <a:ext cx="2984246" cy="499895"/>
          </a:xfrm>
          <a:prstGeom prst="rect">
            <a:avLst/>
          </a:prstGeom>
        </p:spPr>
        <p:txBody>
          <a:bodyPr vert="horz" lIns="96576" tIns="48288" rIns="96576" bIns="48288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99136" y="9517216"/>
            <a:ext cx="2984246" cy="499895"/>
          </a:xfrm>
          <a:prstGeom prst="rect">
            <a:avLst/>
          </a:prstGeom>
        </p:spPr>
        <p:txBody>
          <a:bodyPr vert="horz" wrap="square" lIns="96576" tIns="48288" rIns="96576" bIns="4828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522B5C2-3673-44DB-997E-79B888130E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9953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7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688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8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4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91762-AE71-9712-8719-193947B22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41FD54-EAA3-C0B2-6F22-A35D9ED61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EE13859-8A14-8AEA-8F4B-A44802362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E86934-6C23-2107-0009-EE98EF7794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9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73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7A11E-6921-7814-8DBD-E2EDCA14E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E08832-2B4B-9831-5153-9FAA3AF77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092578-3F82-4C86-21FE-6447379FCA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8AF1D2-4FE6-2B3E-090E-4BABE648A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10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011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1609E-AC5C-5B3A-7BAD-9344594A1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ADBBAF-B718-729C-5D6D-B436526A5F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E4C8BD-617C-978F-4FEB-9833EEFE00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C100E7-9366-C6BB-D995-D74109627B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18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65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15"/>
      </p:ext>
    </p:extLst>
  </p:cSld>
  <p:clrMapOvr>
    <a:masterClrMapping/>
  </p:clrMapOvr>
  <p:transition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421C22-6324-A822-8B03-0CE36C3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4E837-FBFD-DD30-6F37-A2CE15E0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5AF4E-083D-7538-D7FD-AD39F2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75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D8E95-91F5-D24B-FA26-B32A0145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462D12-0A28-9C72-2460-F2B1355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713BE-B0AA-BEDA-7398-9525C98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D2EE01-65C9-D4CC-9C55-84D3CB4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777D43-4715-BFBC-2D05-FA38C00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425630-26A4-B193-5738-6DCA798D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67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F4722-4349-DF6A-C0A8-E2B2F3DA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BD1C83-E360-75AF-C581-7A182FC70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498833-706B-010F-19ED-E094A58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DB4A7-82D1-DDF2-2750-25BF9D8CE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48B1AD-07FA-6662-7DCF-509ACF6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6CDA94-9447-B091-C9B8-A39C2FBB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675CE-FBCF-307A-C9B9-4CC21B7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182CF-74D1-4FFE-D0F0-7C64FB721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DF62B-82AA-12EC-B20B-C241D96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3682A-1387-B0F8-9242-F795A4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58F08-8925-BEE2-DAF8-44C41F4C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7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BBE493-000B-0B4A-6FA6-D2403330B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62A82D-09F2-D25D-E8A3-2D5769F0A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50638F-B4AA-8FC0-5308-0875731C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57286C-9F96-8DCD-8EA8-AFE5C3B1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C88D5-5DC7-A248-B445-C5074426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20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7645"/>
      </p:ext>
    </p:extLst>
  </p:cSld>
  <p:clrMapOvr>
    <a:masterClrMapping/>
  </p:clrMapOvr>
  <p:transition advClick="0" advTm="500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F592C-F189-42A2-9AD3-40E55C499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4122AE-3291-4E5D-82C8-5A4BC0FF4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461CFB-1512-4D79-A533-C5959D57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6DF21-33CC-4E45-89E8-69339557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14FC33-4D3A-4472-9D3F-1D0549C3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2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0424E-64B0-483E-A39C-ECA0C4DB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81A3-0D11-4797-94B3-20DF2E68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C4911-F1A6-4E1D-9126-D8105BBF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DFDC-3639-4CE9-ACAB-CF191147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967B4F-3C78-48C8-A486-5E542956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671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D8E55-3B28-40A8-8C2C-CEE7BC83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636D3C-6CBF-4C6A-8025-E3B78F8B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4E528D-CC8D-4AE2-995B-B75B55E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9FA7C3-E874-4EFD-96A2-3F6E0298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0A840-0736-4213-899E-921B6C1F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747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97122-B71A-4BDB-9BB2-F906095C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14B6D7-77E2-4F68-99D0-CB95E7C2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08E819-5AE8-4CD5-8088-7A1A7EFA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1E508-CC96-443F-A056-E455134E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F803B-BDDA-4E3D-9E7B-F43E85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968F49-2CAD-4A5B-95BF-FDE7AB68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12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4568" y="2780928"/>
            <a:ext cx="7776864" cy="86409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3500074"/>
      </p:ext>
    </p:extLst>
  </p:cSld>
  <p:clrMapOvr>
    <a:masterClrMapping/>
  </p:clrMapOvr>
  <p:transition advClick="0" advTm="500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97F47-F047-4442-B81F-844B0216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927ACA-F3F2-4331-BF6D-23F803B0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B4289E-B1C0-4CBA-B368-6E687FB6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5C9BC-1F4E-4192-A9C6-001C5F3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9097"/>
      </p:ext>
    </p:extLst>
  </p:cSld>
  <p:clrMapOvr>
    <a:masterClrMapping/>
  </p:clrMapOvr>
  <p:transition advClick="0" advTm="5000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239C5-717B-AA8C-F082-99D56F355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86E097-B4B9-784B-3F9F-FB77ADD7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BA94C-E24E-12FA-5338-B66171EF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B3FFD-33C4-3C84-0DDF-1061CB58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63F45-D79B-A45D-CA3F-A106EEA6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2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899981-2725-1693-B433-5C4CD955B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BB751-1ACB-F44F-AB3C-E4A19049A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8D5686-8684-8823-DD1B-88220BD8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5C54D-B496-D8D2-4B68-E9B39C53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4E6F3-E126-6574-198D-79471C7B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17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23184-148F-348F-3CA8-0FC1DF0A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AE7E3-D020-C427-6DD1-70FA07F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A012B6-94AF-8822-B9F5-508443DA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C8EBD-26CF-CEEA-A655-BFB6B7D8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F6038-9AD8-8796-36C1-81179DF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8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6D6DA-8AE7-33F4-D4E1-9C92D88E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A26E-1BDA-1367-D97E-37A411E2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FAFF95-BF86-5B0A-8CC8-EDA436338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DC85A-0284-F56F-9487-BB847057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1D12DF-8DF0-9273-7983-DD3243CF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BE47B2-1B97-5611-40DC-836A224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758AA0-77DC-0E87-21FF-A761B494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80EC29-0562-45DB-EE0C-018AB8D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A067BE-7474-2E5D-0E26-57A300926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59299C-B624-6675-46BF-64ED611F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C1E82-77CC-9634-7546-24E4623CA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55BEF7-C218-0BB6-4446-92D8E830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C64D2E-449C-BF54-C28C-7B541583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911959-42B1-E328-A7D7-BD2C611A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1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A9CF3-EFE1-735B-0E31-D235B8E6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895056-21EA-8998-ECC0-FB0C86EB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8816F7-2793-ABF2-9BBC-5C648A71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9857FA-217F-9EBA-40B0-A9B85A82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041400"/>
            <a:ext cx="89154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19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</p:sldLayoutIdLst>
  <p:transition advClick="0" advTm="5000">
    <p:fade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3AC989-C39E-5BB4-D893-D90C7984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20042B-E3ED-F3AC-3BBF-1D48A711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D8D6A-CF25-68C3-DCC4-438631F3A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EE7F-01ED-4560-98D4-83B79BCB39F6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B4EC4E-47AD-7111-AB4A-A3FE6A291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E0BCF-9C0D-9062-6CA5-F500EE84E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6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CFB104-D1DB-49F9-B40A-0D1AFA1E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E06985-A29E-499E-91CC-4D720FAEF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3C8C-6BD9-4CE1-AD1B-CB3F27502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CCA2-489C-4A35-B176-1C909CA8F7D1}" type="datetimeFigureOut">
              <a:rPr kumimoji="1" lang="ja-JP" altLang="en-US" smtClean="0"/>
              <a:t>2025/10/11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B542-7B1B-4819-8177-E17AA6E0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8765F-9B44-463D-810E-AFECB70B8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9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0A2F01-DB48-4E37-ECB7-F295916F931B}"/>
              </a:ext>
            </a:extLst>
          </p:cNvPr>
          <p:cNvSpPr txBox="1"/>
          <p:nvPr/>
        </p:nvSpPr>
        <p:spPr>
          <a:xfrm>
            <a:off x="1566396" y="224909"/>
            <a:ext cx="3666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日企画会議</a:t>
            </a: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DF34C77-E05D-2154-D25F-8E0B463E7450}"/>
              </a:ext>
            </a:extLst>
          </p:cNvPr>
          <p:cNvSpPr txBox="1"/>
          <p:nvPr/>
        </p:nvSpPr>
        <p:spPr>
          <a:xfrm>
            <a:off x="4707194" y="1602659"/>
            <a:ext cx="4550285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 参加者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（敬称略） 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井田和長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 金澤正喜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 高坂憲二郎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平賀貞夫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小林昭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内川達子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篠塚隆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藤田善昭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阿曽利光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柳健一郎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本多隆志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              松井真一 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(Zoom)</a:t>
            </a:r>
          </a:p>
          <a:p>
            <a:r>
              <a:rPr 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    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名）</a:t>
            </a:r>
            <a:endParaRPr lang="en-NZ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DCB165-9180-2CF3-D70D-0A26DFFF85C9}"/>
              </a:ext>
            </a:extLst>
          </p:cNvPr>
          <p:cNvSpPr txBox="1"/>
          <p:nvPr/>
        </p:nvSpPr>
        <p:spPr>
          <a:xfrm>
            <a:off x="1201558" y="1582994"/>
            <a:ext cx="28745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時間：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～ 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14:30</a:t>
            </a: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場所：東町会議室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A3A2C2-5C7C-E515-D06D-1ECF8602909D}"/>
              </a:ext>
            </a:extLst>
          </p:cNvPr>
          <p:cNvSpPr txBox="1"/>
          <p:nvPr/>
        </p:nvSpPr>
        <p:spPr>
          <a:xfrm>
            <a:off x="8934313" y="548074"/>
            <a:ext cx="682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Ver1.0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8356275"/>
      </p:ext>
    </p:extLst>
  </p:cSld>
  <p:clrMapOvr>
    <a:masterClrMapping/>
  </p:clrMapOvr>
  <p:transition advClick="0" advTm="50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CCD9A-99E6-FCAE-2453-8AE34B0BE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D29ED8A-E7DC-16D1-EFFA-914201817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881919"/>
              </p:ext>
            </p:extLst>
          </p:nvPr>
        </p:nvGraphicFramePr>
        <p:xfrm>
          <a:off x="396406" y="1041376"/>
          <a:ext cx="9113188" cy="57378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1884">
                  <a:extLst>
                    <a:ext uri="{9D8B030D-6E8A-4147-A177-3AD203B41FA5}">
                      <a16:colId xmlns:a16="http://schemas.microsoft.com/office/drawing/2014/main" val="2632556749"/>
                    </a:ext>
                  </a:extLst>
                </a:gridCol>
                <a:gridCol w="1301884">
                  <a:extLst>
                    <a:ext uri="{9D8B030D-6E8A-4147-A177-3AD203B41FA5}">
                      <a16:colId xmlns:a16="http://schemas.microsoft.com/office/drawing/2014/main" val="2449654286"/>
                    </a:ext>
                  </a:extLst>
                </a:gridCol>
                <a:gridCol w="1301884">
                  <a:extLst>
                    <a:ext uri="{9D8B030D-6E8A-4147-A177-3AD203B41FA5}">
                      <a16:colId xmlns:a16="http://schemas.microsoft.com/office/drawing/2014/main" val="3455672511"/>
                    </a:ext>
                  </a:extLst>
                </a:gridCol>
                <a:gridCol w="1301884">
                  <a:extLst>
                    <a:ext uri="{9D8B030D-6E8A-4147-A177-3AD203B41FA5}">
                      <a16:colId xmlns:a16="http://schemas.microsoft.com/office/drawing/2014/main" val="2033463321"/>
                    </a:ext>
                  </a:extLst>
                </a:gridCol>
                <a:gridCol w="1301884">
                  <a:extLst>
                    <a:ext uri="{9D8B030D-6E8A-4147-A177-3AD203B41FA5}">
                      <a16:colId xmlns:a16="http://schemas.microsoft.com/office/drawing/2014/main" val="3666294159"/>
                    </a:ext>
                  </a:extLst>
                </a:gridCol>
                <a:gridCol w="1301884">
                  <a:extLst>
                    <a:ext uri="{9D8B030D-6E8A-4147-A177-3AD203B41FA5}">
                      <a16:colId xmlns:a16="http://schemas.microsoft.com/office/drawing/2014/main" val="4176863815"/>
                    </a:ext>
                  </a:extLst>
                </a:gridCol>
                <a:gridCol w="1301884">
                  <a:extLst>
                    <a:ext uri="{9D8B030D-6E8A-4147-A177-3AD203B41FA5}">
                      <a16:colId xmlns:a16="http://schemas.microsoft.com/office/drawing/2014/main" val="3715925023"/>
                    </a:ext>
                  </a:extLst>
                </a:gridCol>
              </a:tblGrid>
              <a:tr h="754819"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170209"/>
                  </a:ext>
                </a:extLst>
              </a:tr>
              <a:tr h="6282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メール作成</a:t>
                      </a:r>
                      <a:b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写真の撮り方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</a:t>
                      </a: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PowerPoint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各種クラウド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スマホ講座④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343458"/>
                  </a:ext>
                </a:extLst>
              </a:tr>
              <a:tr h="16334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en-US" altLang="ja-JP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</a:t>
                      </a:r>
                      <a:r>
                        <a:rPr lang="ja-JP" altLang="en-US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en-US" altLang="ja-JP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mail</a:t>
                      </a:r>
                    </a:p>
                    <a:p>
                      <a:pPr algn="l"/>
                      <a:r>
                        <a:rPr lang="en-US" altLang="ja-JP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Yahoo Mail</a:t>
                      </a:r>
                      <a:r>
                        <a:rPr lang="ja-JP" altLang="en-US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の設定方法と使い方</a:t>
                      </a:r>
                      <a:endParaRPr lang="en-US" altLang="ja-JP" sz="1400" b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en-US" altLang="ja-JP" sz="1200" b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・メール文の基本、作成方法を学習しよう</a:t>
                      </a:r>
                      <a:endParaRPr lang="en-US" altLang="ja-JP" sz="1400" b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ja-JP" sz="14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撮影用小道具の使い方</a:t>
                      </a:r>
                      <a:endParaRPr lang="en-US" altLang="ja-JP" sz="14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altLang="ja-JP" sz="12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主に照明機器</a:t>
                      </a:r>
                      <a:r>
                        <a:rPr lang="en-US" altLang="ja-JP" sz="12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ja-JP" sz="14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被写体別おすすめ</a:t>
                      </a:r>
                      <a:r>
                        <a:rPr lang="ja-JP" altLang="en-US" sz="14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の</a:t>
                      </a:r>
                      <a:r>
                        <a:rPr lang="ja-JP" altLang="ja-JP" sz="14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撮り方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プロの写真家がお教えします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Facebook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Instagram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X</a:t>
                      </a: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の使い方をお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教えします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（無料講座に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なります）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PowerPoint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を使ってプレゼ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ン資料作成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・写真、イラスト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グラフ、表など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が入ったキレイ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な説明資料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が作れます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・クラウド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サービス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iCloud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Google dr.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OneDrive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の使い方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OneDrive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　　　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注意点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メッセージ</a:t>
                      </a:r>
                      <a:r>
                        <a:rPr kumimoji="1" lang="ja-JP" altLang="en-US" sz="11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（プラスメッセージ）</a:t>
                      </a:r>
                      <a:endParaRPr kumimoji="1" lang="en-US" altLang="ja-JP" sz="11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大キャリアでの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en-US" altLang="ja-JP" sz="140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docomo,AU,Softbank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メッセージの送り方を学ぼう</a:t>
                      </a: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903562"/>
                  </a:ext>
                </a:extLst>
              </a:tr>
              <a:tr h="8324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テキスト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943735"/>
                  </a:ext>
                </a:extLst>
              </a:tr>
              <a:tr h="7029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講師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アシスタント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藤田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伊東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本多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伊東・井田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藤田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藤田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059803"/>
                  </a:ext>
                </a:extLst>
              </a:tr>
              <a:tr h="9905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開催日</a:t>
                      </a:r>
                      <a:endParaRPr kumimoji="1" lang="en-US" altLang="ja-JP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 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13:30 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　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16:00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4/1 4/15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4/5 4/19</a:t>
                      </a: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5/6 5/20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5/3 5/17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6/3 6/17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6/7 6/21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7/1 7/15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7/5 7/19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8/5 8/19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8/2 8/16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9/2 9/16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9/6 9/20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96135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6E5185-D3A3-371A-169D-1703239C0D52}"/>
              </a:ext>
            </a:extLst>
          </p:cNvPr>
          <p:cNvSpPr txBox="1"/>
          <p:nvPr/>
        </p:nvSpPr>
        <p:spPr>
          <a:xfrm>
            <a:off x="1064568" y="98782"/>
            <a:ext cx="56416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400" b="1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サロン　講座予定</a:t>
            </a:r>
            <a:endParaRPr lang="en-US" altLang="ja-JP"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上半期：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　～　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endParaRPr lang="en-US" altLang="ja-JP" sz="2000" b="1" u="sng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76524E6-0AC9-B16D-2895-889F641AB4CE}"/>
              </a:ext>
            </a:extLst>
          </p:cNvPr>
          <p:cNvSpPr txBox="1"/>
          <p:nvPr/>
        </p:nvSpPr>
        <p:spPr>
          <a:xfrm>
            <a:off x="7242291" y="1547623"/>
            <a:ext cx="20649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内容は変更する場合があります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4BCBE0D-10BD-BF79-4237-61BA67D1A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00" y="247381"/>
            <a:ext cx="566820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031126-9EDA-EC6A-B70B-F8BB2A603FAB}"/>
              </a:ext>
            </a:extLst>
          </p:cNvPr>
          <p:cNvSpPr txBox="1"/>
          <p:nvPr/>
        </p:nvSpPr>
        <p:spPr>
          <a:xfrm>
            <a:off x="7213720" y="272816"/>
            <a:ext cx="2518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</a:t>
            </a:r>
            <a:endParaRPr kumimoji="1"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endParaRPr kumimoji="1"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D40CF4-A5E6-0D23-1431-78C1EA4E255E}"/>
              </a:ext>
            </a:extLst>
          </p:cNvPr>
          <p:cNvSpPr txBox="1"/>
          <p:nvPr/>
        </p:nvSpPr>
        <p:spPr>
          <a:xfrm>
            <a:off x="8995299" y="98782"/>
            <a:ext cx="682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t>Ver2.0</a:t>
            </a:r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92C483-E37B-E2F3-D2EC-84B776489E92}"/>
              </a:ext>
            </a:extLst>
          </p:cNvPr>
          <p:cNvSpPr txBox="1"/>
          <p:nvPr/>
        </p:nvSpPr>
        <p:spPr>
          <a:xfrm>
            <a:off x="5599910" y="22538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</a:rPr>
              <a:t>実施済</a:t>
            </a:r>
          </a:p>
        </p:txBody>
      </p:sp>
    </p:spTree>
    <p:extLst>
      <p:ext uri="{BB962C8B-B14F-4D97-AF65-F5344CB8AC3E}">
        <p14:creationId xmlns:p14="http://schemas.microsoft.com/office/powerpoint/2010/main" val="313508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337BC-BE6F-3CB2-ADBE-2570AB80B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00A292D-7A20-C5C1-4D8A-9626BBA83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514329"/>
              </p:ext>
            </p:extLst>
          </p:nvPr>
        </p:nvGraphicFramePr>
        <p:xfrm>
          <a:off x="336417" y="990143"/>
          <a:ext cx="9153084" cy="58194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1030">
                  <a:extLst>
                    <a:ext uri="{9D8B030D-6E8A-4147-A177-3AD203B41FA5}">
                      <a16:colId xmlns:a16="http://schemas.microsoft.com/office/drawing/2014/main" val="2632556749"/>
                    </a:ext>
                  </a:extLst>
                </a:gridCol>
                <a:gridCol w="1312009">
                  <a:extLst>
                    <a:ext uri="{9D8B030D-6E8A-4147-A177-3AD203B41FA5}">
                      <a16:colId xmlns:a16="http://schemas.microsoft.com/office/drawing/2014/main" val="2449654286"/>
                    </a:ext>
                  </a:extLst>
                </a:gridCol>
                <a:gridCol w="1312009">
                  <a:extLst>
                    <a:ext uri="{9D8B030D-6E8A-4147-A177-3AD203B41FA5}">
                      <a16:colId xmlns:a16="http://schemas.microsoft.com/office/drawing/2014/main" val="3455672511"/>
                    </a:ext>
                  </a:extLst>
                </a:gridCol>
                <a:gridCol w="1312009">
                  <a:extLst>
                    <a:ext uri="{9D8B030D-6E8A-4147-A177-3AD203B41FA5}">
                      <a16:colId xmlns:a16="http://schemas.microsoft.com/office/drawing/2014/main" val="2033463321"/>
                    </a:ext>
                  </a:extLst>
                </a:gridCol>
                <a:gridCol w="1312009">
                  <a:extLst>
                    <a:ext uri="{9D8B030D-6E8A-4147-A177-3AD203B41FA5}">
                      <a16:colId xmlns:a16="http://schemas.microsoft.com/office/drawing/2014/main" val="2879056805"/>
                    </a:ext>
                  </a:extLst>
                </a:gridCol>
                <a:gridCol w="1312009">
                  <a:extLst>
                    <a:ext uri="{9D8B030D-6E8A-4147-A177-3AD203B41FA5}">
                      <a16:colId xmlns:a16="http://schemas.microsoft.com/office/drawing/2014/main" val="4176863815"/>
                    </a:ext>
                  </a:extLst>
                </a:gridCol>
                <a:gridCol w="1312009">
                  <a:extLst>
                    <a:ext uri="{9D8B030D-6E8A-4147-A177-3AD203B41FA5}">
                      <a16:colId xmlns:a16="http://schemas.microsoft.com/office/drawing/2014/main" val="3715925023"/>
                    </a:ext>
                  </a:extLst>
                </a:gridCol>
              </a:tblGrid>
              <a:tr h="725200"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170209"/>
                  </a:ext>
                </a:extLst>
              </a:tr>
              <a:tr h="61393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Inkscape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講座①</a:t>
                      </a:r>
                      <a:endParaRPr kumimoji="1" lang="ja-JP" altLang="en-US" sz="1400" b="1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Inkscape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講座②</a:t>
                      </a:r>
                      <a:endParaRPr kumimoji="1" lang="ja-JP" altLang="en-US" sz="1400" b="1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動画で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年賀状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AI</a:t>
                      </a: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入門</a:t>
                      </a: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endParaRPr kumimoji="1" lang="ja-JP" altLang="en-US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EXCEL</a:t>
                      </a: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関数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LINE</a:t>
                      </a: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343458"/>
                  </a:ext>
                </a:extLst>
              </a:tr>
              <a:tr h="18958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プロ並みのイラ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ストが描ける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・無料ソフト　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Inkscape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学ぼう</a:t>
                      </a:r>
                      <a:endParaRPr kumimoji="1" lang="en-US" altLang="ja-JP" sz="1400" b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基本編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プロ並みのイラ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ストが描ける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・無料ソフト　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Inkscape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学ぼう</a:t>
                      </a:r>
                      <a:endParaRPr kumimoji="1" lang="en-US" altLang="ja-JP" sz="1400" b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b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年賀状を作ってみよう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・スマホで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撮影した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動画の保存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・動画の編集　  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転送方法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algn="l"/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動画を年賀メールに添えて</a:t>
                      </a:r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送ろう</a:t>
                      </a:r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Copilot</a:t>
                      </a:r>
                    </a:p>
                    <a:p>
                      <a:pPr algn="l"/>
                      <a:r>
                        <a:rPr kumimoji="1"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ChatGPT</a:t>
                      </a:r>
                    </a:p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など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イラスト、動画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LINE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スタンプの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AI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作成など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algn="l"/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生成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AI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が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易しく学べます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SUM   IF 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SUMIFS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AVERAGE  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COUNT   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VLOOKUP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</a:t>
                      </a:r>
                      <a:r>
                        <a:rPr kumimoji="1" lang="en-US" altLang="ja-JP" sz="14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…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・便利な関数を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使って、家計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簿を作ろう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en-US" altLang="ja-JP" sz="14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LINE</a:t>
                      </a:r>
                      <a:r>
                        <a:rPr lang="ja-JP" altLang="en-US" sz="14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で無料　　</a:t>
                      </a:r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ビデオ通話</a:t>
                      </a:r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 b="0" i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・ライン操作のおさらいとお友達作成の注意点など</a:t>
                      </a:r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903562"/>
                  </a:ext>
                </a:extLst>
              </a:tr>
              <a:tr h="7060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テキスト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943735"/>
                  </a:ext>
                </a:extLst>
              </a:tr>
              <a:tr h="704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講師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アシスタント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小林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小林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藤田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本多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endParaRPr kumimoji="1" lang="ja-JP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伊東・井田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藤田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5059803"/>
                  </a:ext>
                </a:extLst>
              </a:tr>
              <a:tr h="9971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開催日</a:t>
                      </a:r>
                      <a:endParaRPr kumimoji="1" lang="en-US" altLang="ja-JP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 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13:30 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16:00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10/7  10/21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10/4 10/18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11/4  11/18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11/1 11/15</a:t>
                      </a:r>
                      <a:endParaRPr kumimoji="1" lang="ja-JP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12/2 12/16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12/6  12/20</a:t>
                      </a:r>
                      <a:endParaRPr kumimoji="1" lang="ja-JP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1/6</a:t>
                      </a: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 </a:t>
                      </a:r>
                      <a:r>
                        <a:rPr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1/20</a:t>
                      </a:r>
                      <a:endParaRPr kumimoji="1" lang="en-US" altLang="ja-JP" sz="12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1/10</a:t>
                      </a: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</a:t>
                      </a:r>
                      <a:r>
                        <a:rPr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1/17</a:t>
                      </a:r>
                      <a:r>
                        <a:rPr kumimoji="1" lang="en-US" altLang="ja-JP" sz="12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</a:t>
                      </a:r>
                      <a:endParaRPr kumimoji="1" lang="ja-JP" altLang="en-US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2/3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 </a:t>
                      </a: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2/17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2/7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 </a:t>
                      </a: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2/21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3/3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 </a:t>
                      </a: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3/17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b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3/7</a:t>
                      </a:r>
                      <a:r>
                        <a:rPr kumimoji="1"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  </a:t>
                      </a:r>
                      <a:r>
                        <a:rPr lang="en-US" altLang="ja-JP" sz="14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</a:rPr>
                        <a:t>3/21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96135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56F7DA4-F227-EB59-BCD7-280172165A4B}"/>
              </a:ext>
            </a:extLst>
          </p:cNvPr>
          <p:cNvSpPr txBox="1"/>
          <p:nvPr/>
        </p:nvSpPr>
        <p:spPr>
          <a:xfrm>
            <a:off x="1064568" y="98782"/>
            <a:ext cx="56416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400" b="1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サロン　講座予定</a:t>
            </a:r>
            <a:endParaRPr lang="en-US" altLang="ja-JP"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　  </a:t>
            </a: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下半期：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　～　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年 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2000" b="1" u="sng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D9D525-C6D2-36A4-00B5-7FF793FD319B}"/>
              </a:ext>
            </a:extLst>
          </p:cNvPr>
          <p:cNvSpPr txBox="1"/>
          <p:nvPr/>
        </p:nvSpPr>
        <p:spPr>
          <a:xfrm>
            <a:off x="7265720" y="1447503"/>
            <a:ext cx="20649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内容は変更する場合があります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8C033CF-A382-1CBE-D433-FB5AD5520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00" y="247381"/>
            <a:ext cx="566820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DBD57B5-1E9C-3857-CE7D-352AFBFD6089}"/>
              </a:ext>
            </a:extLst>
          </p:cNvPr>
          <p:cNvSpPr txBox="1"/>
          <p:nvPr/>
        </p:nvSpPr>
        <p:spPr>
          <a:xfrm>
            <a:off x="7213720" y="272816"/>
            <a:ext cx="2518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</a:t>
            </a:r>
            <a:endParaRPr kumimoji="1"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endParaRPr kumimoji="1"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C2BB510-9213-65F3-5B00-A44FA14ED397}"/>
              </a:ext>
            </a:extLst>
          </p:cNvPr>
          <p:cNvSpPr txBox="1"/>
          <p:nvPr/>
        </p:nvSpPr>
        <p:spPr>
          <a:xfrm>
            <a:off x="8995299" y="98782"/>
            <a:ext cx="7784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t>Ver2.02</a:t>
            </a:r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08F4D16-BEFB-A959-E0B7-F57A16042FB1}"/>
              </a:ext>
            </a:extLst>
          </p:cNvPr>
          <p:cNvSpPr txBox="1"/>
          <p:nvPr/>
        </p:nvSpPr>
        <p:spPr>
          <a:xfrm>
            <a:off x="5497317" y="267464"/>
            <a:ext cx="1107996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  <a:latin typeface="Arial"/>
                <a:ea typeface="ＭＳ Ｐゴシック"/>
                <a:cs typeface="Arial"/>
              </a:rPr>
              <a:t>実施</a:t>
            </a:r>
            <a:r>
              <a:rPr lang="ja-JP" altLang="en-US" sz="2400">
                <a:solidFill>
                  <a:srgbClr val="FF0000"/>
                </a:solidFill>
                <a:latin typeface="Arial"/>
                <a:ea typeface="ＭＳ Ｐゴシック"/>
                <a:cs typeface="Arial"/>
              </a:rPr>
              <a:t>中</a:t>
            </a:r>
            <a:endParaRPr kumimoji="1" lang="ja-JP" altLang="en-US" sz="2400">
              <a:solidFill>
                <a:srgbClr val="FF0000"/>
              </a:solidFill>
              <a:latin typeface="Arial"/>
              <a:ea typeface="ＭＳ Ｐゴシック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102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20F63-9773-E8FA-BC49-367FC0B26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37D108E9-94A6-5B4C-0BB5-F873E406E456}"/>
              </a:ext>
            </a:extLst>
          </p:cNvPr>
          <p:cNvSpPr/>
          <p:nvPr/>
        </p:nvSpPr>
        <p:spPr>
          <a:xfrm>
            <a:off x="272479" y="862972"/>
            <a:ext cx="6011027" cy="427447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6D36E005-727C-D494-3DFD-76977880CE7A}"/>
              </a:ext>
            </a:extLst>
          </p:cNvPr>
          <p:cNvSpPr/>
          <p:nvPr/>
        </p:nvSpPr>
        <p:spPr>
          <a:xfrm>
            <a:off x="3914455" y="834228"/>
            <a:ext cx="5367841" cy="563443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6E087E-2078-B1E8-3262-67F6DBD76439}"/>
              </a:ext>
            </a:extLst>
          </p:cNvPr>
          <p:cNvSpPr txBox="1"/>
          <p:nvPr/>
        </p:nvSpPr>
        <p:spPr>
          <a:xfrm>
            <a:off x="776536" y="5401930"/>
            <a:ext cx="1548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周辺機器</a:t>
            </a:r>
            <a:endParaRPr lang="en-NZ" altLang="ja-JP" sz="2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ハードウェア</a:t>
            </a:r>
            <a:endParaRPr lang="en-NZ" sz="2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ADE31D0-0A2E-898D-44CF-C56347FD4370}"/>
              </a:ext>
            </a:extLst>
          </p:cNvPr>
          <p:cNvSpPr txBox="1"/>
          <p:nvPr/>
        </p:nvSpPr>
        <p:spPr>
          <a:xfrm>
            <a:off x="7450526" y="672372"/>
            <a:ext cx="1143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スマホ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E1B73EAA-5147-C60D-C68C-2D7F85F23355}"/>
              </a:ext>
            </a:extLst>
          </p:cNvPr>
          <p:cNvCxnSpPr>
            <a:cxnSpLocks/>
          </p:cNvCxnSpPr>
          <p:nvPr/>
        </p:nvCxnSpPr>
        <p:spPr>
          <a:xfrm flipV="1">
            <a:off x="9345488" y="233078"/>
            <a:ext cx="0" cy="62003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3B5380-DF54-F5AC-8CEB-C85F02DB4A83}"/>
              </a:ext>
            </a:extLst>
          </p:cNvPr>
          <p:cNvSpPr txBox="1"/>
          <p:nvPr/>
        </p:nvSpPr>
        <p:spPr>
          <a:xfrm>
            <a:off x="9345488" y="233078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>
                <a:latin typeface="Meiryo UI" panose="020B0604030504040204" pitchFamily="50" charset="-128"/>
                <a:ea typeface="Meiryo UI" panose="020B0604030504040204" pitchFamily="50" charset="-128"/>
              </a:rPr>
              <a:t>ビジネス</a:t>
            </a:r>
            <a:endParaRPr lang="en-NZ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C97071-C970-FD8F-AB85-C4E070177CFA}"/>
              </a:ext>
            </a:extLst>
          </p:cNvPr>
          <p:cNvSpPr txBox="1"/>
          <p:nvPr/>
        </p:nvSpPr>
        <p:spPr>
          <a:xfrm>
            <a:off x="9402688" y="3785661"/>
            <a:ext cx="461665" cy="286232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>
                <a:latin typeface="Meiryo UI" panose="020B0604030504040204" pitchFamily="50" charset="-128"/>
                <a:ea typeface="Meiryo UI" panose="020B0604030504040204" pitchFamily="50" charset="-128"/>
              </a:rPr>
              <a:t>生活／エンターテイメント</a:t>
            </a:r>
            <a:endParaRPr lang="en-NZ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5973E7-A52E-3EC7-0BE9-FBFE8EA2DED7}"/>
              </a:ext>
            </a:extLst>
          </p:cNvPr>
          <p:cNvSpPr txBox="1"/>
          <p:nvPr/>
        </p:nvSpPr>
        <p:spPr>
          <a:xfrm>
            <a:off x="1025987" y="2890110"/>
            <a:ext cx="17569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Win11</a:t>
            </a: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入門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6A63BBF-68E5-A654-C485-6119B4A59554}"/>
              </a:ext>
            </a:extLst>
          </p:cNvPr>
          <p:cNvSpPr txBox="1"/>
          <p:nvPr/>
        </p:nvSpPr>
        <p:spPr>
          <a:xfrm>
            <a:off x="2866794" y="3331656"/>
            <a:ext cx="15835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入門①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0BD171B-0590-E6B6-664F-56862C025460}"/>
              </a:ext>
            </a:extLst>
          </p:cNvPr>
          <p:cNvSpPr txBox="1"/>
          <p:nvPr/>
        </p:nvSpPr>
        <p:spPr>
          <a:xfrm>
            <a:off x="5600780" y="5806159"/>
            <a:ext cx="16103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スマホ講座①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A8DDF3D-2060-5C21-F720-DDF6F08FD197}"/>
              </a:ext>
            </a:extLst>
          </p:cNvPr>
          <p:cNvSpPr txBox="1"/>
          <p:nvPr/>
        </p:nvSpPr>
        <p:spPr>
          <a:xfrm>
            <a:off x="6996550" y="5541827"/>
            <a:ext cx="1449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スマホ講座②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5E4E00E-4FC5-B8F4-E3E6-4BF1748186E2}"/>
              </a:ext>
            </a:extLst>
          </p:cNvPr>
          <p:cNvSpPr txBox="1"/>
          <p:nvPr/>
        </p:nvSpPr>
        <p:spPr>
          <a:xfrm>
            <a:off x="3693505" y="1827661"/>
            <a:ext cx="15835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関連サービス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6636127-8923-3366-31FA-C630545EAB8A}"/>
              </a:ext>
            </a:extLst>
          </p:cNvPr>
          <p:cNvSpPr txBox="1"/>
          <p:nvPr/>
        </p:nvSpPr>
        <p:spPr>
          <a:xfrm>
            <a:off x="2380424" y="4180785"/>
            <a:ext cx="13840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年賀状作成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D4EAC3-877C-077C-71F6-83D72C549F47}"/>
              </a:ext>
            </a:extLst>
          </p:cNvPr>
          <p:cNvSpPr txBox="1"/>
          <p:nvPr/>
        </p:nvSpPr>
        <p:spPr>
          <a:xfrm>
            <a:off x="3746877" y="4498978"/>
            <a:ext cx="16793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ネット</a:t>
            </a: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TV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ネットラジオ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24A68FF-65BF-523A-EAE5-B80EDFD1D797}"/>
              </a:ext>
            </a:extLst>
          </p:cNvPr>
          <p:cNvSpPr txBox="1"/>
          <p:nvPr/>
        </p:nvSpPr>
        <p:spPr>
          <a:xfrm>
            <a:off x="7184475" y="4378215"/>
            <a:ext cx="18254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Yahoo!</a:t>
            </a:r>
            <a:b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を学ぼう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AF41DEC-1D26-2440-C110-D0994ECE8FB8}"/>
              </a:ext>
            </a:extLst>
          </p:cNvPr>
          <p:cNvSpPr txBox="1"/>
          <p:nvPr/>
        </p:nvSpPr>
        <p:spPr>
          <a:xfrm>
            <a:off x="7643968" y="3806694"/>
            <a:ext cx="1610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スマホ講座③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F57D0273-391E-81E1-8404-842ACAF521D8}"/>
              </a:ext>
            </a:extLst>
          </p:cNvPr>
          <p:cNvSpPr/>
          <p:nvPr/>
        </p:nvSpPr>
        <p:spPr>
          <a:xfrm>
            <a:off x="2140021" y="4622331"/>
            <a:ext cx="3705608" cy="187507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13E29FA-39DA-CC13-4277-3145E19F1CB1}"/>
              </a:ext>
            </a:extLst>
          </p:cNvPr>
          <p:cNvSpPr txBox="1"/>
          <p:nvPr/>
        </p:nvSpPr>
        <p:spPr>
          <a:xfrm>
            <a:off x="1254467" y="672372"/>
            <a:ext cx="705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320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C79AA78-BB8C-2B25-A6F6-133F5A605E8B}"/>
              </a:ext>
            </a:extLst>
          </p:cNvPr>
          <p:cNvSpPr txBox="1"/>
          <p:nvPr/>
        </p:nvSpPr>
        <p:spPr>
          <a:xfrm>
            <a:off x="4318992" y="5355899"/>
            <a:ext cx="1728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写真編集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C501BE9-BC4B-B5B3-954A-3601C569BA71}"/>
              </a:ext>
            </a:extLst>
          </p:cNvPr>
          <p:cNvSpPr txBox="1"/>
          <p:nvPr/>
        </p:nvSpPr>
        <p:spPr>
          <a:xfrm>
            <a:off x="4677463" y="2614521"/>
            <a:ext cx="18213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メール作成</a:t>
            </a:r>
            <a:b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学習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DDEFF7-7549-0E51-92A0-72F19D34C2D3}"/>
              </a:ext>
            </a:extLst>
          </p:cNvPr>
          <p:cNvSpPr txBox="1"/>
          <p:nvPr/>
        </p:nvSpPr>
        <p:spPr>
          <a:xfrm>
            <a:off x="2825268" y="5517195"/>
            <a:ext cx="1730421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写真の撮り方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  <a:r>
              <a:rPr kumimoji="1"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7B335A2-2999-15A1-AEEA-92A9C7AFCC2F}"/>
              </a:ext>
            </a:extLst>
          </p:cNvPr>
          <p:cNvSpPr txBox="1"/>
          <p:nvPr/>
        </p:nvSpPr>
        <p:spPr>
          <a:xfrm>
            <a:off x="6083326" y="4197598"/>
            <a:ext cx="12114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SNS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7D0F200-7643-DF04-FB4B-AEDFE0B2CEC6}"/>
              </a:ext>
            </a:extLst>
          </p:cNvPr>
          <p:cNvSpPr txBox="1"/>
          <p:nvPr/>
        </p:nvSpPr>
        <p:spPr>
          <a:xfrm>
            <a:off x="1080037" y="1493584"/>
            <a:ext cx="2119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16EDAEF-EA21-45AB-EF10-D390151A8EC0}"/>
              </a:ext>
            </a:extLst>
          </p:cNvPr>
          <p:cNvSpPr txBox="1"/>
          <p:nvPr/>
        </p:nvSpPr>
        <p:spPr>
          <a:xfrm>
            <a:off x="2998926" y="2591229"/>
            <a:ext cx="19499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各種クラウド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サービス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BD998E3-CE06-7520-D7C1-05D83F2222D3}"/>
              </a:ext>
            </a:extLst>
          </p:cNvPr>
          <p:cNvSpPr txBox="1"/>
          <p:nvPr/>
        </p:nvSpPr>
        <p:spPr>
          <a:xfrm>
            <a:off x="6553929" y="5137449"/>
            <a:ext cx="17047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スマホ講座④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1E20548-3DC6-DFF6-D841-489CA50FFA6A}"/>
              </a:ext>
            </a:extLst>
          </p:cNvPr>
          <p:cNvSpPr txBox="1"/>
          <p:nvPr/>
        </p:nvSpPr>
        <p:spPr>
          <a:xfrm>
            <a:off x="669117" y="3523205"/>
            <a:ext cx="15835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Inkscape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講座①</a:t>
            </a:r>
            <a:endParaRPr kumimoji="1" lang="ja-JP" altLang="en-US" sz="18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E159590-D638-67ED-9179-523EEC08CCB2}"/>
              </a:ext>
            </a:extLst>
          </p:cNvPr>
          <p:cNvSpPr txBox="1"/>
          <p:nvPr/>
        </p:nvSpPr>
        <p:spPr>
          <a:xfrm>
            <a:off x="993072" y="4135881"/>
            <a:ext cx="13739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Inkscape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講座②</a:t>
            </a:r>
            <a:endParaRPr kumimoji="1" lang="ja-JP" altLang="en-US" sz="1800" b="1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F9B7EE8-3772-85BD-37D4-6E44A7D67082}"/>
              </a:ext>
            </a:extLst>
          </p:cNvPr>
          <p:cNvSpPr txBox="1"/>
          <p:nvPr/>
        </p:nvSpPr>
        <p:spPr>
          <a:xfrm>
            <a:off x="5687243" y="5008464"/>
            <a:ext cx="105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動画で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年賀状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B35E38A-87B7-0340-0EEF-320C93336F9F}"/>
              </a:ext>
            </a:extLst>
          </p:cNvPr>
          <p:cNvSpPr txBox="1"/>
          <p:nvPr/>
        </p:nvSpPr>
        <p:spPr>
          <a:xfrm>
            <a:off x="1901070" y="1109880"/>
            <a:ext cx="16927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EXCEL</a:t>
            </a: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関数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94BA1F8-2CAD-88BD-871A-EB318E0AB590}"/>
              </a:ext>
            </a:extLst>
          </p:cNvPr>
          <p:cNvSpPr txBox="1"/>
          <p:nvPr/>
        </p:nvSpPr>
        <p:spPr>
          <a:xfrm>
            <a:off x="6197245" y="3676902"/>
            <a:ext cx="1339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LINE</a:t>
            </a: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  <a:endParaRPr kumimoji="1" lang="en-US" altLang="ja-JP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E3E03F5A-3AC0-F48F-06D7-89F4051AA791}"/>
              </a:ext>
            </a:extLst>
          </p:cNvPr>
          <p:cNvSpPr txBox="1"/>
          <p:nvPr/>
        </p:nvSpPr>
        <p:spPr>
          <a:xfrm>
            <a:off x="1986394" y="126077"/>
            <a:ext cx="579479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 4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　～　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年 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 </a:t>
            </a:r>
            <a:r>
              <a:rPr lang="en-NZ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テーマの分析</a:t>
            </a:r>
            <a:endParaRPr lang="en-NZ" sz="2000" b="1" u="sng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A875360-BD31-FAFF-8392-0788EFCB2474}"/>
              </a:ext>
            </a:extLst>
          </p:cNvPr>
          <p:cNvSpPr txBox="1"/>
          <p:nvPr/>
        </p:nvSpPr>
        <p:spPr>
          <a:xfrm>
            <a:off x="3182142" y="3750587"/>
            <a:ext cx="15835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sz="1800" b="1">
                <a:latin typeface="Meiryo UI" panose="020B0604030504040204" pitchFamily="50" charset="-128"/>
                <a:ea typeface="Meiryo UI" panose="020B0604030504040204" pitchFamily="50" charset="-128"/>
              </a:rPr>
              <a:t>入門</a:t>
            </a:r>
            <a:r>
              <a:rPr lang="ja-JP" altLang="en-US" b="1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endParaRPr kumimoji="1" lang="ja-JP" altLang="en-US" sz="1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281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EF44E-E1A1-0450-E2DF-606C05E05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64C819E-EB85-C420-76AD-EEDE39DDE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12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F973D4-5B21-173D-3643-0CF3968F1AA0}"/>
              </a:ext>
            </a:extLst>
          </p:cNvPr>
          <p:cNvSpPr txBox="1"/>
          <p:nvPr/>
        </p:nvSpPr>
        <p:spPr>
          <a:xfrm>
            <a:off x="1064568" y="188640"/>
            <a:ext cx="5641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b="1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サロン　 テーマ</a:t>
            </a:r>
            <a:endParaRPr lang="en-US" altLang="ja-JP" sz="28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24F16FA-FD2F-72E0-D316-CDFC427DF03C}"/>
              </a:ext>
            </a:extLst>
          </p:cNvPr>
          <p:cNvSpPr txBox="1"/>
          <p:nvPr/>
        </p:nvSpPr>
        <p:spPr>
          <a:xfrm>
            <a:off x="3382591" y="1226208"/>
            <a:ext cx="2326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latin typeface="Meiryo UI" panose="020B0604030504040204" pitchFamily="50" charset="-128"/>
                <a:ea typeface="Meiryo UI" panose="020B0604030504040204" pitchFamily="50" charset="-128"/>
              </a:rPr>
              <a:t>全体のトレンド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086ED7-B368-362F-7E47-0A98CE707B98}"/>
              </a:ext>
            </a:extLst>
          </p:cNvPr>
          <p:cNvSpPr txBox="1"/>
          <p:nvPr/>
        </p:nvSpPr>
        <p:spPr>
          <a:xfrm>
            <a:off x="462828" y="2263776"/>
            <a:ext cx="898034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/>
              <a:t>・スマホで、生活系、エンターテインメント系のテーマが増加</a:t>
            </a:r>
            <a:endParaRPr lang="en-NZ" altLang="ja-JP" sz="2800"/>
          </a:p>
          <a:p>
            <a:r>
              <a:rPr lang="ja-JP" altLang="en-US" sz="2800"/>
              <a:t>　</a:t>
            </a:r>
            <a:r>
              <a:rPr lang="en-NZ" altLang="ja-JP" sz="2800"/>
              <a:t>PC</a:t>
            </a:r>
            <a:r>
              <a:rPr lang="ja-JP" altLang="en-US" sz="2800"/>
              <a:t>ビジネス系は減少</a:t>
            </a:r>
            <a:endParaRPr lang="en-NZ" altLang="ja-JP" sz="2800"/>
          </a:p>
          <a:p>
            <a:endParaRPr lang="en-NZ" sz="2800"/>
          </a:p>
          <a:p>
            <a:r>
              <a:rPr lang="ja-JP" altLang="en-US" sz="2800"/>
              <a:t>・生徒さんより、</a:t>
            </a:r>
            <a:r>
              <a:rPr lang="en-NZ" altLang="ja-JP" sz="2800"/>
              <a:t>AI</a:t>
            </a:r>
            <a:r>
              <a:rPr lang="ja-JP" altLang="en-US" sz="2800"/>
              <a:t>関連のテーマに興味大</a:t>
            </a:r>
            <a:endParaRPr lang="en-NZ" altLang="ja-JP" sz="2800"/>
          </a:p>
          <a:p>
            <a:r>
              <a:rPr lang="en-NZ" altLang="ja-JP" sz="2800"/>
              <a:t>  AI</a:t>
            </a:r>
            <a:r>
              <a:rPr lang="ja-JP" altLang="en-US" sz="2800"/>
              <a:t>とスマホ連携</a:t>
            </a:r>
            <a:endParaRPr lang="en-NZ" altLang="ja-JP" sz="2800"/>
          </a:p>
          <a:p>
            <a:endParaRPr lang="en-NZ" sz="2800"/>
          </a:p>
          <a:p>
            <a:r>
              <a:rPr lang="ja-JP" altLang="en-US" sz="2800"/>
              <a:t>・</a:t>
            </a:r>
            <a:r>
              <a:rPr lang="en-NZ" altLang="ja-JP" sz="2800"/>
              <a:t>Inkscape, +Message </a:t>
            </a:r>
            <a:r>
              <a:rPr lang="ja-JP" altLang="en-US" sz="2800"/>
              <a:t>など、新しいアプリへのチャレンジ</a:t>
            </a:r>
            <a:endParaRPr lang="en-NZ" sz="2800"/>
          </a:p>
        </p:txBody>
      </p:sp>
    </p:spTree>
    <p:extLst>
      <p:ext uri="{BB962C8B-B14F-4D97-AF65-F5344CB8AC3E}">
        <p14:creationId xmlns:p14="http://schemas.microsoft.com/office/powerpoint/2010/main" val="435166870"/>
      </p:ext>
    </p:extLst>
  </p:cSld>
  <p:clrMapOvr>
    <a:masterClrMapping/>
  </p:clrMapOvr>
  <p:transition advClick="0" advTm="500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589D0E7-D3A1-A113-F333-3455845E4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13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089BE2-640B-81DA-916D-C08F6DED0269}"/>
              </a:ext>
            </a:extLst>
          </p:cNvPr>
          <p:cNvSpPr txBox="1"/>
          <p:nvPr/>
        </p:nvSpPr>
        <p:spPr>
          <a:xfrm>
            <a:off x="139222" y="1483816"/>
            <a:ext cx="1840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①　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3E65E6-46A8-BA52-D654-75D1C4861248}"/>
              </a:ext>
            </a:extLst>
          </p:cNvPr>
          <p:cNvSpPr txBox="1"/>
          <p:nvPr/>
        </p:nvSpPr>
        <p:spPr>
          <a:xfrm>
            <a:off x="1115273" y="92287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F50E9E-7597-E1A1-0DED-14FBED7CEDDB}"/>
              </a:ext>
            </a:extLst>
          </p:cNvPr>
          <p:cNvSpPr txBox="1"/>
          <p:nvPr/>
        </p:nvSpPr>
        <p:spPr>
          <a:xfrm>
            <a:off x="7447881" y="90872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5CCA02A-876D-7BDB-48D8-8887560936A4}"/>
              </a:ext>
            </a:extLst>
          </p:cNvPr>
          <p:cNvCxnSpPr>
            <a:cxnSpLocks/>
          </p:cNvCxnSpPr>
          <p:nvPr/>
        </p:nvCxnSpPr>
        <p:spPr>
          <a:xfrm>
            <a:off x="196904" y="1381172"/>
            <a:ext cx="9297651" cy="0"/>
          </a:xfrm>
          <a:prstGeom prst="line">
            <a:avLst/>
          </a:prstGeom>
          <a:ln w="19050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0C8228-1D38-34C0-40D0-9C0D208AE7E5}"/>
              </a:ext>
            </a:extLst>
          </p:cNvPr>
          <p:cNvSpPr txBox="1"/>
          <p:nvPr/>
        </p:nvSpPr>
        <p:spPr>
          <a:xfrm>
            <a:off x="3664052" y="9101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05684DB-A681-AF3E-94B3-1FD5F6970D4D}"/>
              </a:ext>
            </a:extLst>
          </p:cNvPr>
          <p:cNvSpPr txBox="1"/>
          <p:nvPr/>
        </p:nvSpPr>
        <p:spPr>
          <a:xfrm>
            <a:off x="2393372" y="1675732"/>
            <a:ext cx="3610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・シルバー人材センターの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の使い方学習</a:t>
            </a:r>
            <a:b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　編集方法学習？</a:t>
            </a:r>
            <a:endParaRPr kumimoji="1" lang="ja-JP" altLang="en-US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D106C05-C98D-F9A3-51FE-0FEE0B6AD7E0}"/>
              </a:ext>
            </a:extLst>
          </p:cNvPr>
          <p:cNvSpPr txBox="1"/>
          <p:nvPr/>
        </p:nvSpPr>
        <p:spPr>
          <a:xfrm>
            <a:off x="2393372" y="1420236"/>
            <a:ext cx="2214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・新たな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の立ち上げ？</a:t>
            </a:r>
            <a:endParaRPr kumimoji="1" lang="ja-JP" altLang="en-US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1C010BF-14CC-96C2-F135-1FEF874DB637}"/>
              </a:ext>
            </a:extLst>
          </p:cNvPr>
          <p:cNvSpPr txBox="1"/>
          <p:nvPr/>
        </p:nvSpPr>
        <p:spPr>
          <a:xfrm>
            <a:off x="142361" y="2334407"/>
            <a:ext cx="1687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Excel </a:t>
            </a:r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関数</a:t>
            </a:r>
            <a:endParaRPr kumimoji="1" lang="ja-JP" altLang="en-US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6BBE3F-0C52-F568-5C85-2E638C505E0E}"/>
              </a:ext>
            </a:extLst>
          </p:cNvPr>
          <p:cNvCxnSpPr>
            <a:cxnSpLocks/>
          </p:cNvCxnSpPr>
          <p:nvPr/>
        </p:nvCxnSpPr>
        <p:spPr>
          <a:xfrm>
            <a:off x="196904" y="2264008"/>
            <a:ext cx="9297651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CB522C2C-A4DD-DF57-5B45-EFF7FABE1B98}"/>
              </a:ext>
            </a:extLst>
          </p:cNvPr>
          <p:cNvCxnSpPr>
            <a:cxnSpLocks/>
          </p:cNvCxnSpPr>
          <p:nvPr/>
        </p:nvCxnSpPr>
        <p:spPr>
          <a:xfrm>
            <a:off x="196904" y="3078690"/>
            <a:ext cx="9297651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B79F259-7573-C74B-64CD-D77C1E05765B}"/>
              </a:ext>
            </a:extLst>
          </p:cNvPr>
          <p:cNvSpPr txBox="1"/>
          <p:nvPr/>
        </p:nvSpPr>
        <p:spPr>
          <a:xfrm>
            <a:off x="2393372" y="2278145"/>
            <a:ext cx="5080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・帳簿作成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SUM</a:t>
            </a:r>
            <a:r>
              <a:rPr kumimoji="1"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SUMIFS   </a:t>
            </a:r>
            <a:r>
              <a:rPr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IF</a:t>
            </a:r>
            <a:r>
              <a:rPr kumimoji="1"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AVERAGE</a:t>
            </a:r>
            <a:r>
              <a:rPr kumimoji="1"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COUNT   VLOOKUP   ...</a:t>
            </a:r>
            <a:endParaRPr kumimoji="1"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・数式　名前の定義</a:t>
            </a:r>
            <a:endParaRPr kumimoji="1" lang="ja-JP" altLang="en-US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AC34178-6FA7-6296-502E-5180851C50B0}"/>
              </a:ext>
            </a:extLst>
          </p:cNvPr>
          <p:cNvSpPr txBox="1"/>
          <p:nvPr/>
        </p:nvSpPr>
        <p:spPr>
          <a:xfrm>
            <a:off x="138883" y="3741485"/>
            <a:ext cx="2414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　</a:t>
            </a:r>
            <a:r>
              <a:rPr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Windows11</a:t>
            </a:r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入門</a:t>
            </a:r>
            <a:r>
              <a:rPr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r>
              <a:rPr kumimoji="1"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Part 2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06E9170-9B36-2902-2655-C75274EFCE12}"/>
              </a:ext>
            </a:extLst>
          </p:cNvPr>
          <p:cNvCxnSpPr>
            <a:cxnSpLocks/>
          </p:cNvCxnSpPr>
          <p:nvPr/>
        </p:nvCxnSpPr>
        <p:spPr>
          <a:xfrm flipV="1">
            <a:off x="215900" y="3611351"/>
            <a:ext cx="9201596" cy="45055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2A6AC53-9E39-2AD4-4096-C43B87E901C7}"/>
              </a:ext>
            </a:extLst>
          </p:cNvPr>
          <p:cNvSpPr txBox="1"/>
          <p:nvPr/>
        </p:nvSpPr>
        <p:spPr>
          <a:xfrm>
            <a:off x="2393372" y="3124216"/>
            <a:ext cx="2597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・旅行案内　ポスター作成など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DD2E7C4-6CDE-F72D-2CF2-3A202DD7657E}"/>
              </a:ext>
            </a:extLst>
          </p:cNvPr>
          <p:cNvSpPr txBox="1"/>
          <p:nvPr/>
        </p:nvSpPr>
        <p:spPr>
          <a:xfrm>
            <a:off x="128464" y="3139365"/>
            <a:ext cx="1907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　</a:t>
            </a:r>
            <a:r>
              <a:rPr kumimoji="1"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 point</a:t>
            </a:r>
            <a:endParaRPr kumimoji="1" lang="ja-JP" altLang="en-US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26CAB0A-D076-E1FF-1713-0AB52923214E}"/>
              </a:ext>
            </a:extLst>
          </p:cNvPr>
          <p:cNvSpPr txBox="1"/>
          <p:nvPr/>
        </p:nvSpPr>
        <p:spPr>
          <a:xfrm>
            <a:off x="2365925" y="3730649"/>
            <a:ext cx="5121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・クラウドサービス　</a:t>
            </a:r>
            <a:r>
              <a:rPr lang="en-US" altLang="ja-JP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Dropbox</a:t>
            </a:r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Onedrive</a:t>
            </a:r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Googledrive</a:t>
            </a:r>
            <a:r>
              <a:rPr lang="en-US" altLang="ja-JP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…</a:t>
            </a: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・共有フォルダ</a:t>
            </a:r>
            <a:endParaRPr kumimoji="1"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3A4AB53-AEBF-AE29-051F-3819AC0D642B}"/>
              </a:ext>
            </a:extLst>
          </p:cNvPr>
          <p:cNvSpPr txBox="1"/>
          <p:nvPr/>
        </p:nvSpPr>
        <p:spPr>
          <a:xfrm>
            <a:off x="165186" y="4472103"/>
            <a:ext cx="18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⑤　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Apple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5FCAA51-81EE-F559-9B8E-842C11C997AC}"/>
              </a:ext>
            </a:extLst>
          </p:cNvPr>
          <p:cNvSpPr txBox="1"/>
          <p:nvPr/>
        </p:nvSpPr>
        <p:spPr>
          <a:xfrm>
            <a:off x="2409698" y="4436682"/>
            <a:ext cx="31005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err="1">
                <a:latin typeface="Meiryo UI" panose="020B0604030504040204" pitchFamily="50" charset="-128"/>
                <a:ea typeface="Meiryo UI" panose="020B0604030504040204" pitchFamily="50" charset="-128"/>
              </a:rPr>
              <a:t>i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-cloud for Windows 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の使い方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2F005E4-749D-7FD7-10C8-9638CCA5CBF4}"/>
              </a:ext>
            </a:extLst>
          </p:cNvPr>
          <p:cNvCxnSpPr>
            <a:cxnSpLocks/>
          </p:cNvCxnSpPr>
          <p:nvPr/>
        </p:nvCxnSpPr>
        <p:spPr>
          <a:xfrm flipV="1">
            <a:off x="196904" y="4293096"/>
            <a:ext cx="9220592" cy="110649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196DED6-3887-E779-9221-41D566DBF94C}"/>
              </a:ext>
            </a:extLst>
          </p:cNvPr>
          <p:cNvSpPr txBox="1"/>
          <p:nvPr/>
        </p:nvSpPr>
        <p:spPr>
          <a:xfrm>
            <a:off x="8752679" y="778850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可能性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3E60DC7-A16A-EEB1-A3B2-5D8B717E217A}"/>
              </a:ext>
            </a:extLst>
          </p:cNvPr>
          <p:cNvSpPr txBox="1"/>
          <p:nvPr/>
        </p:nvSpPr>
        <p:spPr>
          <a:xfrm>
            <a:off x="8895306" y="246281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chemeClr val="bg1">
                    <a:lumMod val="85000"/>
                  </a:schemeClr>
                </a:solidFill>
              </a:rPr>
              <a:t>〇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FD72E57-9AC4-67C4-3130-77F388024EEB}"/>
              </a:ext>
            </a:extLst>
          </p:cNvPr>
          <p:cNvCxnSpPr>
            <a:cxnSpLocks/>
          </p:cNvCxnSpPr>
          <p:nvPr/>
        </p:nvCxnSpPr>
        <p:spPr>
          <a:xfrm flipV="1">
            <a:off x="167158" y="4972969"/>
            <a:ext cx="9220592" cy="110649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B8603A0-59DD-5CC1-D8EB-88AA551B6090}"/>
              </a:ext>
            </a:extLst>
          </p:cNvPr>
          <p:cNvSpPr txBox="1"/>
          <p:nvPr/>
        </p:nvSpPr>
        <p:spPr>
          <a:xfrm>
            <a:off x="142361" y="5189518"/>
            <a:ext cx="2180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⑥　</a:t>
            </a:r>
            <a:r>
              <a:rPr lang="en-US" altLang="ja-JP" err="1">
                <a:latin typeface="Meiryo UI" panose="020B0604030504040204" pitchFamily="50" charset="-128"/>
                <a:ea typeface="Meiryo UI" panose="020B0604030504040204" pitchFamily="50" charset="-128"/>
              </a:rPr>
              <a:t>Youtube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218C52D-06F9-544A-FACB-FE3C53D88D83}"/>
              </a:ext>
            </a:extLst>
          </p:cNvPr>
          <p:cNvSpPr txBox="1"/>
          <p:nvPr/>
        </p:nvSpPr>
        <p:spPr>
          <a:xfrm>
            <a:off x="2382553" y="5382224"/>
            <a:ext cx="19287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・ユーチューバーになる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8DA7192-F80E-B445-436B-124EABA36B07}"/>
              </a:ext>
            </a:extLst>
          </p:cNvPr>
          <p:cNvSpPr txBox="1"/>
          <p:nvPr/>
        </p:nvSpPr>
        <p:spPr>
          <a:xfrm>
            <a:off x="2382553" y="5094454"/>
            <a:ext cx="15823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err="1">
                <a:latin typeface="Meiryo UI" panose="020B0604030504040204" pitchFamily="50" charset="-128"/>
                <a:ea typeface="Meiryo UI" panose="020B0604030504040204" pitchFamily="50" charset="-128"/>
              </a:rPr>
              <a:t>Youtube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投稿</a:t>
            </a:r>
            <a:endParaRPr kumimoji="1" lang="ja-JP" altLang="en-US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E7808CF-7D22-4CD3-9657-768DD7D50A6D}"/>
              </a:ext>
            </a:extLst>
          </p:cNvPr>
          <p:cNvSpPr txBox="1"/>
          <p:nvPr/>
        </p:nvSpPr>
        <p:spPr>
          <a:xfrm>
            <a:off x="8895307" y="374148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/>
              <a:t>〇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8518048-0D81-4B1A-81BF-155C7CFDF2DB}"/>
              </a:ext>
            </a:extLst>
          </p:cNvPr>
          <p:cNvSpPr txBox="1"/>
          <p:nvPr/>
        </p:nvSpPr>
        <p:spPr>
          <a:xfrm>
            <a:off x="8886414" y="316687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chemeClr val="bg1">
                    <a:lumMod val="85000"/>
                  </a:schemeClr>
                </a:solidFill>
              </a:rPr>
              <a:t>〇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BFD9538-23A7-090C-D2D5-B9FB6E228C2B}"/>
              </a:ext>
            </a:extLst>
          </p:cNvPr>
          <p:cNvSpPr txBox="1"/>
          <p:nvPr/>
        </p:nvSpPr>
        <p:spPr>
          <a:xfrm>
            <a:off x="3088677" y="6168322"/>
            <a:ext cx="3514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赤字はすでに実施または計画済</a:t>
            </a:r>
            <a:endParaRPr kumimoji="1" lang="ja-JP" altLang="en-US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735E5BC-B045-3699-575B-F4A709B14567}"/>
              </a:ext>
            </a:extLst>
          </p:cNvPr>
          <p:cNvSpPr txBox="1"/>
          <p:nvPr/>
        </p:nvSpPr>
        <p:spPr>
          <a:xfrm>
            <a:off x="1064568" y="188640"/>
            <a:ext cx="5641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　 テーマ案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070235"/>
      </p:ext>
    </p:extLst>
  </p:cSld>
  <p:clrMapOvr>
    <a:masterClrMapping/>
  </p:clrMapOvr>
  <p:transition advClick="0" advTm="500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9B80B-0E26-ECB4-DDCD-CDC615EDF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7C02469-98BF-2473-AB6A-7B8A9B3CA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14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4BD3236-8EEE-CE91-3F53-4908FA5C078B}"/>
              </a:ext>
            </a:extLst>
          </p:cNvPr>
          <p:cNvSpPr txBox="1"/>
          <p:nvPr/>
        </p:nvSpPr>
        <p:spPr>
          <a:xfrm>
            <a:off x="1208584" y="92287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0381B48-68CC-4B52-01ED-B222ADF0D0E7}"/>
              </a:ext>
            </a:extLst>
          </p:cNvPr>
          <p:cNvSpPr txBox="1"/>
          <p:nvPr/>
        </p:nvSpPr>
        <p:spPr>
          <a:xfrm>
            <a:off x="6753200" y="90872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3E5DD6E-1141-22EF-A58F-73157D5635F0}"/>
              </a:ext>
            </a:extLst>
          </p:cNvPr>
          <p:cNvCxnSpPr>
            <a:cxnSpLocks/>
          </p:cNvCxnSpPr>
          <p:nvPr/>
        </p:nvCxnSpPr>
        <p:spPr>
          <a:xfrm>
            <a:off x="365521" y="1383184"/>
            <a:ext cx="8953946" cy="0"/>
          </a:xfrm>
          <a:prstGeom prst="line">
            <a:avLst/>
          </a:prstGeom>
          <a:ln w="19050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E7872F-99B5-852F-F892-C9DC053A4046}"/>
              </a:ext>
            </a:extLst>
          </p:cNvPr>
          <p:cNvSpPr txBox="1"/>
          <p:nvPr/>
        </p:nvSpPr>
        <p:spPr>
          <a:xfrm>
            <a:off x="3757363" y="9101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ED5CF46-5AFB-C2E3-B9D7-A258CCA0592B}"/>
              </a:ext>
            </a:extLst>
          </p:cNvPr>
          <p:cNvSpPr txBox="1"/>
          <p:nvPr/>
        </p:nvSpPr>
        <p:spPr>
          <a:xfrm>
            <a:off x="137602" y="2363251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⑧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LINE 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操作</a:t>
            </a:r>
            <a:r>
              <a:rPr kumimoji="1"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81638E5C-4532-39B8-6C16-FD0DBEF2BFF9}"/>
              </a:ext>
            </a:extLst>
          </p:cNvPr>
          <p:cNvCxnSpPr>
            <a:cxnSpLocks/>
          </p:cNvCxnSpPr>
          <p:nvPr/>
        </p:nvCxnSpPr>
        <p:spPr>
          <a:xfrm>
            <a:off x="344005" y="227677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5BDDE34C-947A-4589-911C-F76F4CF51CDE}"/>
              </a:ext>
            </a:extLst>
          </p:cNvPr>
          <p:cNvCxnSpPr>
            <a:cxnSpLocks/>
          </p:cNvCxnSpPr>
          <p:nvPr/>
        </p:nvCxnSpPr>
        <p:spPr>
          <a:xfrm flipV="1">
            <a:off x="344005" y="3073989"/>
            <a:ext cx="8953946" cy="6716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A0A289D-0333-D8E9-F4D8-D6A9C9A791D8}"/>
              </a:ext>
            </a:extLst>
          </p:cNvPr>
          <p:cNvSpPr txBox="1"/>
          <p:nvPr/>
        </p:nvSpPr>
        <p:spPr>
          <a:xfrm>
            <a:off x="2467230" y="2385965"/>
            <a:ext cx="1686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・使用上の注意点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6A5CA00-5E25-0607-69B5-D94D52CEAA13}"/>
              </a:ext>
            </a:extLst>
          </p:cNvPr>
          <p:cNvSpPr txBox="1"/>
          <p:nvPr/>
        </p:nvSpPr>
        <p:spPr>
          <a:xfrm>
            <a:off x="137602" y="3170645"/>
            <a:ext cx="223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⑨　</a:t>
            </a:r>
            <a:r>
              <a:rPr lang="en-US" altLang="ja-JP" sz="1600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Excel </a:t>
            </a:r>
            <a:r>
              <a:rPr lang="en-US" altLang="ja-JP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+</a:t>
            </a:r>
            <a:r>
              <a:rPr lang="ja-JP" altLang="en-US" sz="1600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Inkscape</a:t>
            </a:r>
          </a:p>
          <a:p>
            <a:r>
              <a:rPr lang="en-US" altLang="ja-JP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lang="ja-JP" altLang="en-US" sz="1600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でアニメーション</a:t>
            </a:r>
            <a:endParaRPr kumimoji="1" lang="ja-JP" altLang="en-US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099DBB1-B443-9326-5892-1422FE115E5F}"/>
              </a:ext>
            </a:extLst>
          </p:cNvPr>
          <p:cNvCxnSpPr>
            <a:cxnSpLocks/>
          </p:cNvCxnSpPr>
          <p:nvPr/>
        </p:nvCxnSpPr>
        <p:spPr>
          <a:xfrm>
            <a:off x="344005" y="386104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F8F419F-CD1B-2ABE-495A-7EC947B84E3D}"/>
              </a:ext>
            </a:extLst>
          </p:cNvPr>
          <p:cNvSpPr txBox="1"/>
          <p:nvPr/>
        </p:nvSpPr>
        <p:spPr>
          <a:xfrm>
            <a:off x="2421117" y="3170645"/>
            <a:ext cx="1292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・イラスト作成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51ACB2A-4C50-9456-ACA0-B9D95493E0C1}"/>
              </a:ext>
            </a:extLst>
          </p:cNvPr>
          <p:cNvSpPr txBox="1"/>
          <p:nvPr/>
        </p:nvSpPr>
        <p:spPr>
          <a:xfrm>
            <a:off x="2433494" y="3928701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AF88B25-CB61-83BB-0976-7AFA1C74F93C}"/>
              </a:ext>
            </a:extLst>
          </p:cNvPr>
          <p:cNvSpPr txBox="1"/>
          <p:nvPr/>
        </p:nvSpPr>
        <p:spPr>
          <a:xfrm>
            <a:off x="137602" y="3911386"/>
            <a:ext cx="126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⑩ </a:t>
            </a:r>
            <a:r>
              <a:rPr lang="ja-JP" altLang="en-US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ＡＩ</a:t>
            </a:r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8DAD466-0982-89FF-53A9-5AC20113E620}"/>
              </a:ext>
            </a:extLst>
          </p:cNvPr>
          <p:cNvSpPr txBox="1"/>
          <p:nvPr/>
        </p:nvSpPr>
        <p:spPr>
          <a:xfrm>
            <a:off x="2433494" y="4572066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F73EB9FE-4F85-9FD5-E99C-018A1A91EEB4}"/>
              </a:ext>
            </a:extLst>
          </p:cNvPr>
          <p:cNvCxnSpPr>
            <a:cxnSpLocks/>
          </p:cNvCxnSpPr>
          <p:nvPr/>
        </p:nvCxnSpPr>
        <p:spPr>
          <a:xfrm>
            <a:off x="344005" y="458112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A00E941-DF51-E9F9-2B40-82012F1ADB66}"/>
              </a:ext>
            </a:extLst>
          </p:cNvPr>
          <p:cNvSpPr txBox="1"/>
          <p:nvPr/>
        </p:nvSpPr>
        <p:spPr>
          <a:xfrm>
            <a:off x="8481392" y="738207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可能性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685CAF2-2829-D54C-385C-100DE7239CB7}"/>
              </a:ext>
            </a:extLst>
          </p:cNvPr>
          <p:cNvSpPr txBox="1"/>
          <p:nvPr/>
        </p:nvSpPr>
        <p:spPr>
          <a:xfrm>
            <a:off x="137602" y="1439228"/>
            <a:ext cx="178446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⑦　メール入門</a:t>
            </a:r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>
                <a:latin typeface="Meiryo UI" panose="020B0604030504040204" pitchFamily="50" charset="-128"/>
                <a:ea typeface="Meiryo UI" panose="020B0604030504040204" pitchFamily="50" charset="-128"/>
              </a:rPr>
              <a:t>Outlook </a:t>
            </a:r>
            <a:r>
              <a:rPr kumimoji="1" lang="en-US" altLang="ja-JP" sz="1400">
                <a:latin typeface="Meiryo UI" panose="020B0604030504040204" pitchFamily="50" charset="-128"/>
                <a:ea typeface="Meiryo UI" panose="020B0604030504040204" pitchFamily="50" charset="-128"/>
              </a:rPr>
              <a:t>G mail</a:t>
            </a:r>
          </a:p>
          <a:p>
            <a:r>
              <a:rPr lang="en-US" altLang="ja-JP" sz="1400">
                <a:latin typeface="Meiryo UI" panose="020B0604030504040204" pitchFamily="50" charset="-128"/>
                <a:ea typeface="Meiryo UI" panose="020B0604030504040204" pitchFamily="50" charset="-128"/>
              </a:rPr>
              <a:t>     Yahoo mail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8FEEB462-A4B7-81E2-7D6E-F00741BB99E4}"/>
              </a:ext>
            </a:extLst>
          </p:cNvPr>
          <p:cNvCxnSpPr>
            <a:cxnSpLocks/>
          </p:cNvCxnSpPr>
          <p:nvPr/>
        </p:nvCxnSpPr>
        <p:spPr>
          <a:xfrm>
            <a:off x="388825" y="530120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2B6139-86F4-F2B5-61D1-28D3E859579D}"/>
              </a:ext>
            </a:extLst>
          </p:cNvPr>
          <p:cNvSpPr txBox="1"/>
          <p:nvPr/>
        </p:nvSpPr>
        <p:spPr>
          <a:xfrm>
            <a:off x="137602" y="4637463"/>
            <a:ext cx="1947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⑪</a:t>
            </a:r>
            <a:r>
              <a:rPr lang="en-US" altLang="ja-JP" sz="1600" b="0" i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Bluetooth</a:t>
            </a:r>
            <a:r>
              <a:rPr lang="ja-JP" altLang="en-US" sz="1600" b="0" i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endParaRPr lang="en-US" altLang="ja-JP" sz="1600" b="0" i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lang="ja-JP" altLang="en-US" sz="1600" b="0" i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ラジコンカー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023FF7-05F3-58B3-7CE5-80671D80DE85}"/>
              </a:ext>
            </a:extLst>
          </p:cNvPr>
          <p:cNvSpPr txBox="1"/>
          <p:nvPr/>
        </p:nvSpPr>
        <p:spPr>
          <a:xfrm>
            <a:off x="137602" y="5380822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⑫新カメラアプリ　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01EC84-B0A6-E21D-D22E-FBBB95A473F9}"/>
              </a:ext>
            </a:extLst>
          </p:cNvPr>
          <p:cNvSpPr txBox="1"/>
          <p:nvPr/>
        </p:nvSpPr>
        <p:spPr>
          <a:xfrm>
            <a:off x="2467230" y="1536169"/>
            <a:ext cx="24737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Outlook(new) 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の使い方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DAE7112-22FE-8AF3-EF1F-E09ED8DDEA75}"/>
              </a:ext>
            </a:extLst>
          </p:cNvPr>
          <p:cNvSpPr txBox="1"/>
          <p:nvPr/>
        </p:nvSpPr>
        <p:spPr>
          <a:xfrm>
            <a:off x="2433494" y="5391148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42DAEE3-864B-15C2-40ED-D4413B56A6B2}"/>
              </a:ext>
            </a:extLst>
          </p:cNvPr>
          <p:cNvSpPr txBox="1"/>
          <p:nvPr/>
        </p:nvSpPr>
        <p:spPr>
          <a:xfrm>
            <a:off x="7185250" y="4753469"/>
            <a:ext cx="2302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小学生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夏の宿題）</a:t>
            </a:r>
            <a:endParaRPr kumimoji="1" lang="ja-JP" altLang="en-US" sz="2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E0CBE87-FECA-4EB8-8D9C-9186781A0EF3}"/>
              </a:ext>
            </a:extLst>
          </p:cNvPr>
          <p:cNvSpPr txBox="1"/>
          <p:nvPr/>
        </p:nvSpPr>
        <p:spPr>
          <a:xfrm>
            <a:off x="8563400" y="3235214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88856A-476A-4E51-8772-E361F1067310}"/>
              </a:ext>
            </a:extLst>
          </p:cNvPr>
          <p:cNvSpPr txBox="1"/>
          <p:nvPr/>
        </p:nvSpPr>
        <p:spPr>
          <a:xfrm>
            <a:off x="8560408" y="547109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836CDBE-F121-4647-AEB0-67B4EF88A907}"/>
              </a:ext>
            </a:extLst>
          </p:cNvPr>
          <p:cNvSpPr txBox="1"/>
          <p:nvPr/>
        </p:nvSpPr>
        <p:spPr>
          <a:xfrm>
            <a:off x="8563400" y="24782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chemeClr val="bg1">
                    <a:lumMod val="85000"/>
                  </a:schemeClr>
                </a:solidFill>
              </a:rPr>
              <a:t>〇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D925F1E-C040-BDF8-6390-F91916ED412C}"/>
              </a:ext>
            </a:extLst>
          </p:cNvPr>
          <p:cNvSpPr txBox="1"/>
          <p:nvPr/>
        </p:nvSpPr>
        <p:spPr>
          <a:xfrm>
            <a:off x="8545459" y="170671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chemeClr val="bg1">
                    <a:lumMod val="85000"/>
                  </a:schemeClr>
                </a:solidFill>
              </a:rPr>
              <a:t>〇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9FC752-F0EA-93DC-16FE-5E4C1823BCC2}"/>
              </a:ext>
            </a:extLst>
          </p:cNvPr>
          <p:cNvSpPr txBox="1"/>
          <p:nvPr/>
        </p:nvSpPr>
        <p:spPr>
          <a:xfrm>
            <a:off x="3088677" y="6168322"/>
            <a:ext cx="3514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赤字はすでに実施または計画済</a:t>
            </a:r>
            <a:endParaRPr kumimoji="1" lang="ja-JP" altLang="en-US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19707D9-6367-E2C1-BF7C-E384C21B5EEA}"/>
              </a:ext>
            </a:extLst>
          </p:cNvPr>
          <p:cNvSpPr txBox="1"/>
          <p:nvPr/>
        </p:nvSpPr>
        <p:spPr>
          <a:xfrm>
            <a:off x="1064568" y="188640"/>
            <a:ext cx="5641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　 テーマ案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5192693"/>
      </p:ext>
    </p:extLst>
  </p:cSld>
  <p:clrMapOvr>
    <a:masterClrMapping/>
  </p:clrMapOvr>
  <p:transition advClick="0" advTm="5000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E61C-9D00-631F-2F70-79AF09656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E600743-E176-F0F7-3D9D-D67A21A2FE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15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3132024-D054-E498-BE30-2B4792B5786E}"/>
              </a:ext>
            </a:extLst>
          </p:cNvPr>
          <p:cNvSpPr txBox="1"/>
          <p:nvPr/>
        </p:nvSpPr>
        <p:spPr>
          <a:xfrm>
            <a:off x="1208584" y="92287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FE0BD0-AD23-3749-E44C-A23E308C220B}"/>
              </a:ext>
            </a:extLst>
          </p:cNvPr>
          <p:cNvSpPr txBox="1"/>
          <p:nvPr/>
        </p:nvSpPr>
        <p:spPr>
          <a:xfrm>
            <a:off x="6753200" y="90872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6508A42-3631-DCE6-BF92-D5084EFE805E}"/>
              </a:ext>
            </a:extLst>
          </p:cNvPr>
          <p:cNvCxnSpPr>
            <a:cxnSpLocks/>
          </p:cNvCxnSpPr>
          <p:nvPr/>
        </p:nvCxnSpPr>
        <p:spPr>
          <a:xfrm>
            <a:off x="365521" y="1383184"/>
            <a:ext cx="8953946" cy="0"/>
          </a:xfrm>
          <a:prstGeom prst="line">
            <a:avLst/>
          </a:prstGeom>
          <a:ln w="19050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942B5AB-89C0-B6C7-E499-105CE3BCAB00}"/>
              </a:ext>
            </a:extLst>
          </p:cNvPr>
          <p:cNvSpPr txBox="1"/>
          <p:nvPr/>
        </p:nvSpPr>
        <p:spPr>
          <a:xfrm>
            <a:off x="3757363" y="9101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CD8F292-41CB-5FA7-61A4-9F245B02F74C}"/>
              </a:ext>
            </a:extLst>
          </p:cNvPr>
          <p:cNvSpPr txBox="1"/>
          <p:nvPr/>
        </p:nvSpPr>
        <p:spPr>
          <a:xfrm>
            <a:off x="234424" y="2363251"/>
            <a:ext cx="2013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⑭　</a:t>
            </a:r>
            <a:r>
              <a:rPr kumimoji="1" lang="en-US" altLang="ja-JP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大キャリアでの</a:t>
            </a:r>
            <a:endParaRPr kumimoji="1" lang="en-US" altLang="ja-JP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メッセージ送り方</a:t>
            </a:r>
            <a:endParaRPr kumimoji="1" lang="ja-JP" altLang="en-US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FB0F9A45-8511-6ED8-DC9A-DA28571B582B}"/>
              </a:ext>
            </a:extLst>
          </p:cNvPr>
          <p:cNvCxnSpPr>
            <a:cxnSpLocks/>
          </p:cNvCxnSpPr>
          <p:nvPr/>
        </p:nvCxnSpPr>
        <p:spPr>
          <a:xfrm>
            <a:off x="344005" y="227677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57BF54F-80EF-6AA0-0EF2-D6EF9E147FA1}"/>
              </a:ext>
            </a:extLst>
          </p:cNvPr>
          <p:cNvCxnSpPr>
            <a:cxnSpLocks/>
          </p:cNvCxnSpPr>
          <p:nvPr/>
        </p:nvCxnSpPr>
        <p:spPr>
          <a:xfrm flipV="1">
            <a:off x="344005" y="3073989"/>
            <a:ext cx="8953946" cy="6716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6956C9F-48E7-BF03-E5BB-2A77F81696FC}"/>
              </a:ext>
            </a:extLst>
          </p:cNvPr>
          <p:cNvSpPr txBox="1"/>
          <p:nvPr/>
        </p:nvSpPr>
        <p:spPr>
          <a:xfrm>
            <a:off x="2418590" y="2308688"/>
            <a:ext cx="12618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・＋メッセージ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20A694F-F021-CFC1-5CA2-458135731614}"/>
              </a:ext>
            </a:extLst>
          </p:cNvPr>
          <p:cNvSpPr txBox="1"/>
          <p:nvPr/>
        </p:nvSpPr>
        <p:spPr>
          <a:xfrm>
            <a:off x="234424" y="3170645"/>
            <a:ext cx="2012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⑮良い写真の撮り方と</a:t>
            </a:r>
            <a:endParaRPr lang="en-US" altLang="ja-JP" sz="1600" b="0" i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1600" b="0" i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送り方の解説</a:t>
            </a:r>
            <a:endParaRPr lang="en-US" altLang="ja-JP" sz="1600" b="0" i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44F9CA3-7C61-0B49-7B26-3946088E545D}"/>
              </a:ext>
            </a:extLst>
          </p:cNvPr>
          <p:cNvCxnSpPr>
            <a:cxnSpLocks/>
          </p:cNvCxnSpPr>
          <p:nvPr/>
        </p:nvCxnSpPr>
        <p:spPr>
          <a:xfrm>
            <a:off x="344005" y="386104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AB5252B-23E0-0A83-D03C-92A023C3F1A2}"/>
              </a:ext>
            </a:extLst>
          </p:cNvPr>
          <p:cNvSpPr txBox="1"/>
          <p:nvPr/>
        </p:nvSpPr>
        <p:spPr>
          <a:xfrm>
            <a:off x="2421117" y="3170645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7A0C2BF-FE12-4057-BFE5-7C2000CBD0F5}"/>
              </a:ext>
            </a:extLst>
          </p:cNvPr>
          <p:cNvSpPr txBox="1"/>
          <p:nvPr/>
        </p:nvSpPr>
        <p:spPr>
          <a:xfrm>
            <a:off x="2421117" y="3821314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68FB030-FC14-188A-0ED3-E289CA6D81A0}"/>
              </a:ext>
            </a:extLst>
          </p:cNvPr>
          <p:cNvSpPr txBox="1"/>
          <p:nvPr/>
        </p:nvSpPr>
        <p:spPr>
          <a:xfrm>
            <a:off x="234424" y="3911386"/>
            <a:ext cx="1686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⑯　各種クラウド</a:t>
            </a:r>
            <a:endParaRPr lang="en-US" altLang="ja-JP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サービス　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511F6E4-808C-4A70-99E5-FEB54540A8EF}"/>
              </a:ext>
            </a:extLst>
          </p:cNvPr>
          <p:cNvSpPr txBox="1"/>
          <p:nvPr/>
        </p:nvSpPr>
        <p:spPr>
          <a:xfrm>
            <a:off x="2433494" y="4572066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372C81AA-D17E-B1E0-D1F3-CD0C22A29154}"/>
              </a:ext>
            </a:extLst>
          </p:cNvPr>
          <p:cNvCxnSpPr>
            <a:cxnSpLocks/>
          </p:cNvCxnSpPr>
          <p:nvPr/>
        </p:nvCxnSpPr>
        <p:spPr>
          <a:xfrm>
            <a:off x="344005" y="458112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B3D01F1-8025-2D08-0D92-21E2A066914E}"/>
              </a:ext>
            </a:extLst>
          </p:cNvPr>
          <p:cNvSpPr txBox="1"/>
          <p:nvPr/>
        </p:nvSpPr>
        <p:spPr>
          <a:xfrm>
            <a:off x="8481392" y="738207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可能性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AEA15A5-EC71-F702-8166-945A614E530D}"/>
              </a:ext>
            </a:extLst>
          </p:cNvPr>
          <p:cNvSpPr txBox="1"/>
          <p:nvPr/>
        </p:nvSpPr>
        <p:spPr>
          <a:xfrm>
            <a:off x="234424" y="1589818"/>
            <a:ext cx="1769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⑬新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OUTLOOK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C7FB69C3-B3A3-7869-9DED-52BCE06CB989}"/>
              </a:ext>
            </a:extLst>
          </p:cNvPr>
          <p:cNvCxnSpPr>
            <a:cxnSpLocks/>
          </p:cNvCxnSpPr>
          <p:nvPr/>
        </p:nvCxnSpPr>
        <p:spPr>
          <a:xfrm>
            <a:off x="388825" y="530120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40EA27D-1D15-59CB-8E2D-42109511D975}"/>
              </a:ext>
            </a:extLst>
          </p:cNvPr>
          <p:cNvSpPr txBox="1"/>
          <p:nvPr/>
        </p:nvSpPr>
        <p:spPr>
          <a:xfrm>
            <a:off x="234424" y="463746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⑰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FC4165E-2B6F-1BE2-1CD8-569248AEFBEC}"/>
              </a:ext>
            </a:extLst>
          </p:cNvPr>
          <p:cNvSpPr txBox="1"/>
          <p:nvPr/>
        </p:nvSpPr>
        <p:spPr>
          <a:xfrm>
            <a:off x="234424" y="538082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⑱　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FD4EAF8-F4CD-36E3-1697-CDCDD3A8117B}"/>
              </a:ext>
            </a:extLst>
          </p:cNvPr>
          <p:cNvSpPr txBox="1"/>
          <p:nvPr/>
        </p:nvSpPr>
        <p:spPr>
          <a:xfrm>
            <a:off x="2418590" y="1505869"/>
            <a:ext cx="3824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Classic 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廃止  新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OUTLOOK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の学習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CF3B3F2-F64E-5BEE-2915-15022843CAF8}"/>
              </a:ext>
            </a:extLst>
          </p:cNvPr>
          <p:cNvSpPr txBox="1"/>
          <p:nvPr/>
        </p:nvSpPr>
        <p:spPr>
          <a:xfrm>
            <a:off x="2433494" y="5391148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8FB877A-A6B3-454B-B1DB-142167FD5456}"/>
              </a:ext>
            </a:extLst>
          </p:cNvPr>
          <p:cNvSpPr txBox="1"/>
          <p:nvPr/>
        </p:nvSpPr>
        <p:spPr>
          <a:xfrm>
            <a:off x="8635278" y="245811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8D3A39B-49F0-49C5-AAAB-B6C4A56A127F}"/>
              </a:ext>
            </a:extLst>
          </p:cNvPr>
          <p:cNvSpPr txBox="1"/>
          <p:nvPr/>
        </p:nvSpPr>
        <p:spPr>
          <a:xfrm>
            <a:off x="8635279" y="3255744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9054DA9-5877-44DD-B7BB-57EB783F3428}"/>
              </a:ext>
            </a:extLst>
          </p:cNvPr>
          <p:cNvSpPr txBox="1"/>
          <p:nvPr/>
        </p:nvSpPr>
        <p:spPr>
          <a:xfrm>
            <a:off x="8635279" y="3944424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A7EE01-A140-66B9-73D7-7730D9335AAA}"/>
              </a:ext>
            </a:extLst>
          </p:cNvPr>
          <p:cNvSpPr txBox="1"/>
          <p:nvPr/>
        </p:nvSpPr>
        <p:spPr>
          <a:xfrm>
            <a:off x="8606944" y="165093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chemeClr val="bg1">
                    <a:lumMod val="85000"/>
                  </a:schemeClr>
                </a:solidFill>
              </a:rPr>
              <a:t>〇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A83E727-6423-E6F8-5EF9-255C3FC0C534}"/>
              </a:ext>
            </a:extLst>
          </p:cNvPr>
          <p:cNvSpPr txBox="1"/>
          <p:nvPr/>
        </p:nvSpPr>
        <p:spPr>
          <a:xfrm>
            <a:off x="3088677" y="6168322"/>
            <a:ext cx="3514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赤字はすでに実施または計画済</a:t>
            </a:r>
            <a:endParaRPr kumimoji="1" lang="ja-JP" altLang="en-US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6592337-EFA8-1709-2C27-0B212ED96691}"/>
              </a:ext>
            </a:extLst>
          </p:cNvPr>
          <p:cNvSpPr txBox="1"/>
          <p:nvPr/>
        </p:nvSpPr>
        <p:spPr>
          <a:xfrm>
            <a:off x="1064568" y="188640"/>
            <a:ext cx="5641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　 テーマ案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3443026"/>
      </p:ext>
    </p:extLst>
  </p:cSld>
  <p:clrMapOvr>
    <a:masterClrMapping/>
  </p:clrMapOvr>
  <p:transition advClick="0" advTm="500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283-CD1B-ED4A-EA3E-5D81DB475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8F2238-16EA-F1DF-D13F-CDD90CAB1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16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AB1AB2-E472-8B5C-54D0-2C12FCCB9EEC}"/>
              </a:ext>
            </a:extLst>
          </p:cNvPr>
          <p:cNvSpPr txBox="1"/>
          <p:nvPr/>
        </p:nvSpPr>
        <p:spPr>
          <a:xfrm>
            <a:off x="1208584" y="92287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E379FC0-9DB4-E3B1-BA1D-5DB2E5014AC5}"/>
              </a:ext>
            </a:extLst>
          </p:cNvPr>
          <p:cNvSpPr txBox="1"/>
          <p:nvPr/>
        </p:nvSpPr>
        <p:spPr>
          <a:xfrm>
            <a:off x="6753200" y="90872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93448CA-1E10-9C22-B5E9-95F5113A0772}"/>
              </a:ext>
            </a:extLst>
          </p:cNvPr>
          <p:cNvCxnSpPr>
            <a:cxnSpLocks/>
          </p:cNvCxnSpPr>
          <p:nvPr/>
        </p:nvCxnSpPr>
        <p:spPr>
          <a:xfrm>
            <a:off x="365521" y="1383184"/>
            <a:ext cx="8953946" cy="0"/>
          </a:xfrm>
          <a:prstGeom prst="line">
            <a:avLst/>
          </a:prstGeom>
          <a:ln w="19050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2608C6-01C6-0289-D4D9-7DC25222B18F}"/>
              </a:ext>
            </a:extLst>
          </p:cNvPr>
          <p:cNvSpPr txBox="1"/>
          <p:nvPr/>
        </p:nvSpPr>
        <p:spPr>
          <a:xfrm>
            <a:off x="3757363" y="9101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8F17142-1251-E757-69F2-54A3D766A4D7}"/>
              </a:ext>
            </a:extLst>
          </p:cNvPr>
          <p:cNvSpPr txBox="1"/>
          <p:nvPr/>
        </p:nvSpPr>
        <p:spPr>
          <a:xfrm>
            <a:off x="234424" y="2363251"/>
            <a:ext cx="1687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⑱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EXCEL VBA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F8FDE828-88DC-AD02-A2E8-8B03FEA23D73}"/>
              </a:ext>
            </a:extLst>
          </p:cNvPr>
          <p:cNvCxnSpPr>
            <a:cxnSpLocks/>
          </p:cNvCxnSpPr>
          <p:nvPr/>
        </p:nvCxnSpPr>
        <p:spPr>
          <a:xfrm>
            <a:off x="344005" y="227677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83E85C4-A9F5-5411-0E90-26D17E317509}"/>
              </a:ext>
            </a:extLst>
          </p:cNvPr>
          <p:cNvCxnSpPr>
            <a:cxnSpLocks/>
          </p:cNvCxnSpPr>
          <p:nvPr/>
        </p:nvCxnSpPr>
        <p:spPr>
          <a:xfrm flipV="1">
            <a:off x="344005" y="3073989"/>
            <a:ext cx="8953946" cy="6716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8B3FE56-8661-F46F-B5F4-CE9457CDBA3B}"/>
              </a:ext>
            </a:extLst>
          </p:cNvPr>
          <p:cNvSpPr txBox="1"/>
          <p:nvPr/>
        </p:nvSpPr>
        <p:spPr>
          <a:xfrm>
            <a:off x="2418590" y="2308688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F10BDC8-E0BD-050A-25F5-9BBB10FB8E31}"/>
              </a:ext>
            </a:extLst>
          </p:cNvPr>
          <p:cNvSpPr txBox="1"/>
          <p:nvPr/>
        </p:nvSpPr>
        <p:spPr>
          <a:xfrm>
            <a:off x="234424" y="3170645"/>
            <a:ext cx="16321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⑲パソコン高速化</a:t>
            </a:r>
            <a:endParaRPr lang="en-US" altLang="ja-JP" sz="1600" b="0" i="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03C5D72-07D2-010E-ABB5-6ECC35AB1A30}"/>
              </a:ext>
            </a:extLst>
          </p:cNvPr>
          <p:cNvCxnSpPr>
            <a:cxnSpLocks/>
          </p:cNvCxnSpPr>
          <p:nvPr/>
        </p:nvCxnSpPr>
        <p:spPr>
          <a:xfrm>
            <a:off x="344005" y="386104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7738893-821E-A878-F06D-F92F90E466A7}"/>
              </a:ext>
            </a:extLst>
          </p:cNvPr>
          <p:cNvSpPr txBox="1"/>
          <p:nvPr/>
        </p:nvSpPr>
        <p:spPr>
          <a:xfrm>
            <a:off x="2421117" y="3170645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F727BC2-40A4-0A40-9703-098E630C1B52}"/>
              </a:ext>
            </a:extLst>
          </p:cNvPr>
          <p:cNvSpPr txBox="1"/>
          <p:nvPr/>
        </p:nvSpPr>
        <p:spPr>
          <a:xfrm>
            <a:off x="2421117" y="3821314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AFF46AB-99F0-4F35-A110-A7E97CA8765D}"/>
              </a:ext>
            </a:extLst>
          </p:cNvPr>
          <p:cNvSpPr txBox="1"/>
          <p:nvPr/>
        </p:nvSpPr>
        <p:spPr>
          <a:xfrm>
            <a:off x="234424" y="3911386"/>
            <a:ext cx="2308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⑳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onedrive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同期解除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C0B5BF4-6725-1093-07FA-A1CADA49D338}"/>
              </a:ext>
            </a:extLst>
          </p:cNvPr>
          <p:cNvSpPr txBox="1"/>
          <p:nvPr/>
        </p:nvSpPr>
        <p:spPr>
          <a:xfrm>
            <a:off x="2483188" y="4646776"/>
            <a:ext cx="16417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・怪しい受信メール対策</a:t>
            </a:r>
            <a:endParaRPr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・クレジットカード知識</a:t>
            </a:r>
            <a:endParaRPr kumimoji="1"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・フィッシング詐欺の手口</a:t>
            </a:r>
            <a:endParaRPr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EF90E05-C741-4CF9-8E7F-EE7987DAE8AB}"/>
              </a:ext>
            </a:extLst>
          </p:cNvPr>
          <p:cNvCxnSpPr>
            <a:cxnSpLocks/>
          </p:cNvCxnSpPr>
          <p:nvPr/>
        </p:nvCxnSpPr>
        <p:spPr>
          <a:xfrm>
            <a:off x="344005" y="458112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736B5C-BD44-CC70-7467-CA8B3C128D31}"/>
              </a:ext>
            </a:extLst>
          </p:cNvPr>
          <p:cNvSpPr txBox="1"/>
          <p:nvPr/>
        </p:nvSpPr>
        <p:spPr>
          <a:xfrm>
            <a:off x="8481392" y="738207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可能性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7AB1C3F-5174-3AD7-F616-E12604072F40}"/>
              </a:ext>
            </a:extLst>
          </p:cNvPr>
          <p:cNvSpPr txBox="1"/>
          <p:nvPr/>
        </p:nvSpPr>
        <p:spPr>
          <a:xfrm>
            <a:off x="234424" y="1589818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⑰</a:t>
            </a:r>
            <a:r>
              <a:rPr kumimoji="1" lang="en-US" altLang="ja-JP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入門</a:t>
            </a:r>
            <a:endParaRPr kumimoji="1" lang="en-US" altLang="ja-JP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C34BCE9B-29D7-6551-5595-FAD4A4D23166}"/>
              </a:ext>
            </a:extLst>
          </p:cNvPr>
          <p:cNvCxnSpPr>
            <a:cxnSpLocks/>
          </p:cNvCxnSpPr>
          <p:nvPr/>
        </p:nvCxnSpPr>
        <p:spPr>
          <a:xfrm>
            <a:off x="388825" y="530120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9C51A88-B652-D579-46F8-D05279B02BCE}"/>
              </a:ext>
            </a:extLst>
          </p:cNvPr>
          <p:cNvSpPr txBox="1"/>
          <p:nvPr/>
        </p:nvSpPr>
        <p:spPr>
          <a:xfrm>
            <a:off x="234424" y="4637463"/>
            <a:ext cx="2157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㉑セキュリティ関連　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D9318D6-032C-ECF8-4360-81F676B867BF}"/>
              </a:ext>
            </a:extLst>
          </p:cNvPr>
          <p:cNvSpPr txBox="1"/>
          <p:nvPr/>
        </p:nvSpPr>
        <p:spPr>
          <a:xfrm>
            <a:off x="234424" y="5380822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㉒動画保存方法　</a:t>
            </a:r>
            <a:r>
              <a:rPr kumimoji="1" lang="ja-JP" altLang="en-US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BF8ACB3-96C9-0574-FFE3-7CD8702DC55B}"/>
              </a:ext>
            </a:extLst>
          </p:cNvPr>
          <p:cNvSpPr txBox="1"/>
          <p:nvPr/>
        </p:nvSpPr>
        <p:spPr>
          <a:xfrm>
            <a:off x="2418590" y="1505869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EBE9774-4E66-043E-A31E-9ADA9B5C6296}"/>
              </a:ext>
            </a:extLst>
          </p:cNvPr>
          <p:cNvSpPr txBox="1"/>
          <p:nvPr/>
        </p:nvSpPr>
        <p:spPr>
          <a:xfrm>
            <a:off x="2433494" y="5391148"/>
            <a:ext cx="1481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・動画で年賀状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510042-C716-3A59-6621-E48813CCE9E0}"/>
              </a:ext>
            </a:extLst>
          </p:cNvPr>
          <p:cNvSpPr txBox="1"/>
          <p:nvPr/>
        </p:nvSpPr>
        <p:spPr>
          <a:xfrm>
            <a:off x="5167958" y="5410956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DCEFE18-EA48-766A-3985-E9324338E3E8}"/>
              </a:ext>
            </a:extLst>
          </p:cNvPr>
          <p:cNvSpPr txBox="1"/>
          <p:nvPr/>
        </p:nvSpPr>
        <p:spPr>
          <a:xfrm>
            <a:off x="8751375" y="547777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0B9A2FD-4E6E-81C9-4FB4-42A1288FB715}"/>
              </a:ext>
            </a:extLst>
          </p:cNvPr>
          <p:cNvSpPr txBox="1"/>
          <p:nvPr/>
        </p:nvSpPr>
        <p:spPr>
          <a:xfrm>
            <a:off x="6225945" y="4728222"/>
            <a:ext cx="1603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・講師選定はどうする？</a:t>
            </a:r>
            <a:endParaRPr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80BE5B8-67D3-1FF5-F200-4A001A864EEF}"/>
              </a:ext>
            </a:extLst>
          </p:cNvPr>
          <p:cNvSpPr txBox="1"/>
          <p:nvPr/>
        </p:nvSpPr>
        <p:spPr>
          <a:xfrm>
            <a:off x="3088677" y="6168322"/>
            <a:ext cx="3514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赤字はすでに実施または計画済</a:t>
            </a:r>
            <a:endParaRPr kumimoji="1" lang="ja-JP" altLang="en-US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1EC9B46-6660-0362-B74C-7B08D49DE95D}"/>
              </a:ext>
            </a:extLst>
          </p:cNvPr>
          <p:cNvSpPr txBox="1"/>
          <p:nvPr/>
        </p:nvSpPr>
        <p:spPr>
          <a:xfrm>
            <a:off x="1064568" y="188640"/>
            <a:ext cx="5641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　 テーマ案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7206038"/>
      </p:ext>
    </p:extLst>
  </p:cSld>
  <p:clrMapOvr>
    <a:masterClrMapping/>
  </p:clrMapOvr>
  <p:transition advClick="0" advTm="5000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5C7BE-C5AC-7B40-91A2-92471715D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DA53B07-A46E-A3A7-9458-21EBF0669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pPr/>
              <a:t>17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7081A6-9AF6-0842-9952-7201F5928BEF}"/>
              </a:ext>
            </a:extLst>
          </p:cNvPr>
          <p:cNvSpPr txBox="1"/>
          <p:nvPr/>
        </p:nvSpPr>
        <p:spPr>
          <a:xfrm>
            <a:off x="1208584" y="92287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2B82D2-F728-A61B-663B-FA61DAB5BE4D}"/>
              </a:ext>
            </a:extLst>
          </p:cNvPr>
          <p:cNvSpPr txBox="1"/>
          <p:nvPr/>
        </p:nvSpPr>
        <p:spPr>
          <a:xfrm>
            <a:off x="6753200" y="90872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919B0AE-68FD-A5F8-C18D-157D8D0A8400}"/>
              </a:ext>
            </a:extLst>
          </p:cNvPr>
          <p:cNvCxnSpPr>
            <a:cxnSpLocks/>
          </p:cNvCxnSpPr>
          <p:nvPr/>
        </p:nvCxnSpPr>
        <p:spPr>
          <a:xfrm>
            <a:off x="365521" y="1383184"/>
            <a:ext cx="8953946" cy="0"/>
          </a:xfrm>
          <a:prstGeom prst="line">
            <a:avLst/>
          </a:prstGeom>
          <a:ln w="19050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965B64-2817-375F-24E9-175190A6AFFB}"/>
              </a:ext>
            </a:extLst>
          </p:cNvPr>
          <p:cNvSpPr txBox="1"/>
          <p:nvPr/>
        </p:nvSpPr>
        <p:spPr>
          <a:xfrm>
            <a:off x="3757363" y="9101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kumimoji="1" lang="ja-JP" altLang="en-US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D6F6B95-862B-549B-7BB6-11D70277C3FE}"/>
              </a:ext>
            </a:extLst>
          </p:cNvPr>
          <p:cNvSpPr txBox="1"/>
          <p:nvPr/>
        </p:nvSpPr>
        <p:spPr>
          <a:xfrm>
            <a:off x="234424" y="2363251"/>
            <a:ext cx="2375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㉔ショートカットキー学習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B8BEB49-CB88-CF0F-75EE-11C0513DD841}"/>
              </a:ext>
            </a:extLst>
          </p:cNvPr>
          <p:cNvCxnSpPr>
            <a:cxnSpLocks/>
          </p:cNvCxnSpPr>
          <p:nvPr/>
        </p:nvCxnSpPr>
        <p:spPr>
          <a:xfrm>
            <a:off x="344005" y="227677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1359108-F7C8-757C-3696-3F93999F2609}"/>
              </a:ext>
            </a:extLst>
          </p:cNvPr>
          <p:cNvCxnSpPr>
            <a:cxnSpLocks/>
          </p:cNvCxnSpPr>
          <p:nvPr/>
        </p:nvCxnSpPr>
        <p:spPr>
          <a:xfrm flipV="1">
            <a:off x="344005" y="3073989"/>
            <a:ext cx="8953946" cy="6716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2FD67C9-2B47-8395-25A4-A36C6938DFC7}"/>
              </a:ext>
            </a:extLst>
          </p:cNvPr>
          <p:cNvSpPr txBox="1"/>
          <p:nvPr/>
        </p:nvSpPr>
        <p:spPr>
          <a:xfrm>
            <a:off x="2433494" y="2255373"/>
            <a:ext cx="1736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err="1">
                <a:latin typeface="Meiryo UI" panose="020B0604030504040204" pitchFamily="50" charset="-128"/>
                <a:ea typeface="Meiryo UI" panose="020B0604030504040204" pitchFamily="50" charset="-128"/>
              </a:rPr>
              <a:t>Winndows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 key</a:t>
            </a:r>
          </a:p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・クリップボード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ja-JP" altLang="en-US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F7C2371-1E20-8903-70B6-0E6767BB2C57}"/>
              </a:ext>
            </a:extLst>
          </p:cNvPr>
          <p:cNvSpPr txBox="1"/>
          <p:nvPr/>
        </p:nvSpPr>
        <p:spPr>
          <a:xfrm>
            <a:off x="234424" y="3170645"/>
            <a:ext cx="12121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㉕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  <a:endParaRPr lang="en-US" altLang="ja-JP" sz="1600" b="0" i="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63B236C2-20F2-FD9E-D004-003518EB4A00}"/>
              </a:ext>
            </a:extLst>
          </p:cNvPr>
          <p:cNvCxnSpPr>
            <a:cxnSpLocks/>
          </p:cNvCxnSpPr>
          <p:nvPr/>
        </p:nvCxnSpPr>
        <p:spPr>
          <a:xfrm>
            <a:off x="344005" y="386104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7AB141E-3A4B-5DAA-62E4-E8D54C872F5C}"/>
              </a:ext>
            </a:extLst>
          </p:cNvPr>
          <p:cNvSpPr txBox="1"/>
          <p:nvPr/>
        </p:nvSpPr>
        <p:spPr>
          <a:xfrm>
            <a:off x="2421117" y="3170645"/>
            <a:ext cx="23244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NZ" altLang="ja-JP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Facebook Instagram</a:t>
            </a:r>
            <a:endParaRPr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96788D1-CA78-CE92-DCC3-BBF6B2F1A46B}"/>
              </a:ext>
            </a:extLst>
          </p:cNvPr>
          <p:cNvSpPr txBox="1"/>
          <p:nvPr/>
        </p:nvSpPr>
        <p:spPr>
          <a:xfrm>
            <a:off x="2433494" y="3987291"/>
            <a:ext cx="2092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・スケジュール調整アプリ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26B721B-4A6B-5AF9-91E8-FA9958E94146}"/>
              </a:ext>
            </a:extLst>
          </p:cNvPr>
          <p:cNvSpPr txBox="1"/>
          <p:nvPr/>
        </p:nvSpPr>
        <p:spPr>
          <a:xfrm>
            <a:off x="234424" y="3911386"/>
            <a:ext cx="122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㉖調整さん</a:t>
            </a:r>
            <a:endParaRPr lang="en-NZ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77070E5-277F-52AC-E2AD-D5CDE9056AF4}"/>
              </a:ext>
            </a:extLst>
          </p:cNvPr>
          <p:cNvSpPr txBox="1"/>
          <p:nvPr/>
        </p:nvSpPr>
        <p:spPr>
          <a:xfrm>
            <a:off x="2489714" y="4698308"/>
            <a:ext cx="1574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・音声入力アプリ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6737AF62-0B0B-B5A1-CE13-2CACB92E8A18}"/>
              </a:ext>
            </a:extLst>
          </p:cNvPr>
          <p:cNvCxnSpPr>
            <a:cxnSpLocks/>
          </p:cNvCxnSpPr>
          <p:nvPr/>
        </p:nvCxnSpPr>
        <p:spPr>
          <a:xfrm>
            <a:off x="344005" y="458112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717C8F-4D7D-D0A9-5117-B7BCCD35D78D}"/>
              </a:ext>
            </a:extLst>
          </p:cNvPr>
          <p:cNvSpPr txBox="1"/>
          <p:nvPr/>
        </p:nvSpPr>
        <p:spPr>
          <a:xfrm>
            <a:off x="8481392" y="738207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可能性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CC6887F-0685-662F-ADA4-DD4399F33A85}"/>
              </a:ext>
            </a:extLst>
          </p:cNvPr>
          <p:cNvSpPr txBox="1"/>
          <p:nvPr/>
        </p:nvSpPr>
        <p:spPr>
          <a:xfrm>
            <a:off x="234424" y="1589818"/>
            <a:ext cx="1779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㉓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AI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でできること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323AE85B-A2D9-9C84-582D-065AB66F48F7}"/>
              </a:ext>
            </a:extLst>
          </p:cNvPr>
          <p:cNvCxnSpPr>
            <a:cxnSpLocks/>
          </p:cNvCxnSpPr>
          <p:nvPr/>
        </p:nvCxnSpPr>
        <p:spPr>
          <a:xfrm>
            <a:off x="388825" y="5301208"/>
            <a:ext cx="8937606" cy="0"/>
          </a:xfrm>
          <a:prstGeom prst="line">
            <a:avLst/>
          </a:prstGeom>
          <a:ln w="3175"/>
          <a:effectLst>
            <a:outerShdw blurRad="38100" dist="20000" dir="5400000" rotWithShape="0">
              <a:srgbClr val="000000">
                <a:alpha val="62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F286557-3582-AD79-A47E-79B28D1E24D3}"/>
              </a:ext>
            </a:extLst>
          </p:cNvPr>
          <p:cNvSpPr txBox="1"/>
          <p:nvPr/>
        </p:nvSpPr>
        <p:spPr>
          <a:xfrm>
            <a:off x="234424" y="463746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㉗</a:t>
            </a:r>
            <a:r>
              <a:rPr lang="en-NZ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Siri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入門　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4162F4E-1699-73B2-09CA-E04A0BE36BBE}"/>
              </a:ext>
            </a:extLst>
          </p:cNvPr>
          <p:cNvSpPr txBox="1"/>
          <p:nvPr/>
        </p:nvSpPr>
        <p:spPr>
          <a:xfrm>
            <a:off x="234424" y="5380822"/>
            <a:ext cx="1745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㉘</a:t>
            </a:r>
            <a:r>
              <a:rPr kumimoji="1" lang="en-NZ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AI 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スマホ連携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F1AB80D-0A6E-FE5A-2ADC-F7181C0DFD08}"/>
              </a:ext>
            </a:extLst>
          </p:cNvPr>
          <p:cNvSpPr txBox="1"/>
          <p:nvPr/>
        </p:nvSpPr>
        <p:spPr>
          <a:xfrm>
            <a:off x="2418590" y="1505869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36F97B1-300B-E9D9-78AB-8F6D93E4708F}"/>
              </a:ext>
            </a:extLst>
          </p:cNvPr>
          <p:cNvSpPr txBox="1"/>
          <p:nvPr/>
        </p:nvSpPr>
        <p:spPr>
          <a:xfrm>
            <a:off x="2433494" y="5391148"/>
            <a:ext cx="2872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kumimoji="1" lang="en-US" altLang="ja-JP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C9540B-31E3-F2F9-5DAF-683ECA55E1D2}"/>
              </a:ext>
            </a:extLst>
          </p:cNvPr>
          <p:cNvSpPr txBox="1"/>
          <p:nvPr/>
        </p:nvSpPr>
        <p:spPr>
          <a:xfrm>
            <a:off x="8751375" y="3296761"/>
            <a:ext cx="392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86130B-F493-C4EE-512E-C8536B72D7AC}"/>
              </a:ext>
            </a:extLst>
          </p:cNvPr>
          <p:cNvSpPr txBox="1"/>
          <p:nvPr/>
        </p:nvSpPr>
        <p:spPr>
          <a:xfrm>
            <a:off x="3088677" y="6168322"/>
            <a:ext cx="3514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赤字はすでに実施または計画済</a:t>
            </a:r>
            <a:endParaRPr kumimoji="1" lang="ja-JP" altLang="en-US" sz="2000" b="1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2C7113-65F4-450C-7649-6AB1C8302581}"/>
              </a:ext>
            </a:extLst>
          </p:cNvPr>
          <p:cNvSpPr txBox="1"/>
          <p:nvPr/>
        </p:nvSpPr>
        <p:spPr>
          <a:xfrm>
            <a:off x="1064568" y="188640"/>
            <a:ext cx="5641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　 テーマ案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5978248"/>
      </p:ext>
    </p:extLst>
  </p:cSld>
  <p:clrMapOvr>
    <a:masterClrMapping/>
  </p:clrMapOvr>
  <p:transition advClick="0" advTm="5000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2F086-42E2-AAC8-3AFE-8EE6E6282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DCE01066-CA0C-5229-300A-BA25FD7A81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584746"/>
              </p:ext>
            </p:extLst>
          </p:nvPr>
        </p:nvGraphicFramePr>
        <p:xfrm>
          <a:off x="452999" y="1068047"/>
          <a:ext cx="9195224" cy="573740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2748">
                  <a:extLst>
                    <a:ext uri="{9D8B030D-6E8A-4147-A177-3AD203B41FA5}">
                      <a16:colId xmlns:a16="http://schemas.microsoft.com/office/drawing/2014/main" val="2632556749"/>
                    </a:ext>
                  </a:extLst>
                </a:gridCol>
                <a:gridCol w="1323746">
                  <a:extLst>
                    <a:ext uri="{9D8B030D-6E8A-4147-A177-3AD203B41FA5}">
                      <a16:colId xmlns:a16="http://schemas.microsoft.com/office/drawing/2014/main" val="2449654286"/>
                    </a:ext>
                  </a:extLst>
                </a:gridCol>
                <a:gridCol w="1323746">
                  <a:extLst>
                    <a:ext uri="{9D8B030D-6E8A-4147-A177-3AD203B41FA5}">
                      <a16:colId xmlns:a16="http://schemas.microsoft.com/office/drawing/2014/main" val="3455672511"/>
                    </a:ext>
                  </a:extLst>
                </a:gridCol>
                <a:gridCol w="1323746">
                  <a:extLst>
                    <a:ext uri="{9D8B030D-6E8A-4147-A177-3AD203B41FA5}">
                      <a16:colId xmlns:a16="http://schemas.microsoft.com/office/drawing/2014/main" val="2033463321"/>
                    </a:ext>
                  </a:extLst>
                </a:gridCol>
                <a:gridCol w="1323746">
                  <a:extLst>
                    <a:ext uri="{9D8B030D-6E8A-4147-A177-3AD203B41FA5}">
                      <a16:colId xmlns:a16="http://schemas.microsoft.com/office/drawing/2014/main" val="3666294159"/>
                    </a:ext>
                  </a:extLst>
                </a:gridCol>
                <a:gridCol w="1323746">
                  <a:extLst>
                    <a:ext uri="{9D8B030D-6E8A-4147-A177-3AD203B41FA5}">
                      <a16:colId xmlns:a16="http://schemas.microsoft.com/office/drawing/2014/main" val="4176863815"/>
                    </a:ext>
                  </a:extLst>
                </a:gridCol>
                <a:gridCol w="1323746">
                  <a:extLst>
                    <a:ext uri="{9D8B030D-6E8A-4147-A177-3AD203B41FA5}">
                      <a16:colId xmlns:a16="http://schemas.microsoft.com/office/drawing/2014/main" val="3715925023"/>
                    </a:ext>
                  </a:extLst>
                </a:gridCol>
              </a:tblGrid>
              <a:tr h="732400"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8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8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170209"/>
                  </a:ext>
                </a:extLst>
              </a:tr>
              <a:tr h="52708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AI</a:t>
                      </a: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入門</a:t>
                      </a: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endParaRPr kumimoji="1" lang="ja-JP" altLang="en-US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スマホ講座⑤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Inkscape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講座③</a:t>
                      </a:r>
                      <a:endParaRPr kumimoji="1" lang="ja-JP" altLang="en-US" sz="1400" b="1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ラジコンカー製作</a:t>
                      </a:r>
                      <a:endParaRPr kumimoji="1" lang="en-US" altLang="ja-JP" sz="12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（夏休み宿題）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AI</a:t>
                      </a: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入門</a:t>
                      </a: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</a:t>
                      </a:r>
                      <a:endParaRPr kumimoji="1" lang="ja-JP" altLang="en-US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343458"/>
                  </a:ext>
                </a:extLst>
              </a:tr>
              <a:tr h="20304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プロ並みのイラ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ストが描ける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・無料ソフト　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Inkscape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学ぼう</a:t>
                      </a:r>
                      <a:endParaRPr kumimoji="1" lang="en-US" altLang="ja-JP" sz="1400" b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400" b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暑中見舞いハガキを作成しよう</a:t>
                      </a: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・小学生の夏休　</a:t>
                      </a:r>
                      <a:endParaRPr kumimoji="1" lang="en-NZ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み宿題をお手　</a:t>
                      </a:r>
                      <a:endParaRPr kumimoji="1" lang="en-NZ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伝いします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・赤外線リモコンを使ったラジコン　　　</a:t>
                      </a:r>
                      <a:endParaRPr kumimoji="1" lang="en-NZ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カー製作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別途部品代</a:t>
                      </a:r>
                      <a:r>
                        <a:rPr kumimoji="1" lang="en-NZ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千円程度</a:t>
                      </a:r>
                      <a:r>
                        <a:rPr kumimoji="1" lang="en-NZ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かかります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903562"/>
                  </a:ext>
                </a:extLst>
              </a:tr>
              <a:tr h="754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テキスト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  <a:r>
                        <a:rPr kumimoji="1" lang="en-NZ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943735"/>
                  </a:ext>
                </a:extLst>
              </a:tr>
              <a:tr h="6821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講師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アシスタント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小林</a:t>
                      </a: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059803"/>
                  </a:ext>
                </a:extLst>
              </a:tr>
              <a:tr h="9611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開催日</a:t>
                      </a:r>
                      <a:endParaRPr kumimoji="1" lang="en-US" altLang="ja-JP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 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13:30 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16:00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4/ 4/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4/ 4/</a:t>
                      </a: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5/ 5/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5/ 5/</a:t>
                      </a:r>
                      <a:endParaRPr kumimoji="1" lang="ja-JP" altLang="en-US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6/ 6/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6/ 6/</a:t>
                      </a:r>
                      <a:endParaRPr kumimoji="1" lang="ja-JP" altLang="en-US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7/7/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 7/</a:t>
                      </a:r>
                      <a:endParaRPr kumimoji="1" lang="ja-JP" altLang="en-US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 8/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8/28/</a:t>
                      </a:r>
                      <a:endParaRPr kumimoji="1" lang="ja-JP" altLang="en-US" sz="140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9/ 9/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9/ 9/</a:t>
                      </a:r>
                      <a:endParaRPr kumimoji="1" lang="ja-JP" altLang="en-US" sz="14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96135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9712CAE-8FAD-0B50-1C18-6F1BEC640332}"/>
              </a:ext>
            </a:extLst>
          </p:cNvPr>
          <p:cNvSpPr txBox="1"/>
          <p:nvPr/>
        </p:nvSpPr>
        <p:spPr>
          <a:xfrm>
            <a:off x="1064568" y="98782"/>
            <a:ext cx="5641685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altLang="ja-JP" sz="2400" b="1">
                <a:latin typeface="Meiryo UI"/>
                <a:ea typeface="Meiryo UI"/>
              </a:rPr>
              <a:t>2026</a:t>
            </a:r>
            <a:r>
              <a:rPr lang="ja-JP" altLang="en-US" sz="2400" b="1">
                <a:latin typeface="Meiryo UI"/>
                <a:ea typeface="Meiryo UI"/>
              </a:rPr>
              <a:t>年　</a:t>
            </a:r>
            <a:r>
              <a:rPr lang="en-US" altLang="ja-JP" sz="2400" b="1" err="1">
                <a:latin typeface="Meiryo UI"/>
                <a:ea typeface="Meiryo UI"/>
              </a:rPr>
              <a:t>CoCo</a:t>
            </a:r>
            <a:r>
              <a:rPr lang="ja-JP" altLang="en-US" sz="2400" b="1">
                <a:latin typeface="Meiryo UI"/>
                <a:ea typeface="Meiryo UI"/>
              </a:rPr>
              <a:t>サロン　講座予定</a:t>
            </a:r>
            <a:endParaRPr lang="en-US" altLang="ja-JP" sz="2400" b="1">
              <a:latin typeface="Meiryo UI"/>
              <a:ea typeface="Meiryo UI"/>
            </a:endParaRPr>
          </a:p>
          <a:p>
            <a:r>
              <a:rPr lang="ja-JP" altLang="en-US" sz="2400">
                <a:latin typeface="Meiryo UI"/>
                <a:ea typeface="Meiryo UI"/>
              </a:rPr>
              <a:t>　　</a:t>
            </a:r>
            <a:r>
              <a:rPr lang="ja-JP" altLang="en-US" sz="2400" u="sng">
                <a:latin typeface="Meiryo UI"/>
                <a:ea typeface="Meiryo UI"/>
              </a:rPr>
              <a:t>　</a:t>
            </a:r>
            <a:r>
              <a:rPr lang="ja-JP" altLang="en-US" sz="2000" u="sng">
                <a:latin typeface="Meiryo UI"/>
                <a:ea typeface="Meiryo UI"/>
              </a:rPr>
              <a:t>上半期：</a:t>
            </a:r>
            <a:r>
              <a:rPr lang="en-US" altLang="ja-JP" sz="2000" b="1" u="sng">
                <a:latin typeface="Meiryo UI"/>
                <a:ea typeface="Meiryo UI"/>
              </a:rPr>
              <a:t>4</a:t>
            </a:r>
            <a:r>
              <a:rPr lang="ja-JP" altLang="en-US" sz="2000" b="1" u="sng">
                <a:latin typeface="Meiryo UI"/>
                <a:ea typeface="Meiryo UI"/>
              </a:rPr>
              <a:t>月　～　</a:t>
            </a:r>
            <a:r>
              <a:rPr lang="en-US" altLang="ja-JP" sz="2000" b="1" u="sng">
                <a:latin typeface="Meiryo UI"/>
                <a:ea typeface="Meiryo UI"/>
              </a:rPr>
              <a:t>9</a:t>
            </a:r>
            <a:r>
              <a:rPr lang="ja-JP" altLang="en-US" sz="2000" b="1" u="sng">
                <a:latin typeface="Meiryo UI"/>
                <a:ea typeface="Meiryo UI"/>
              </a:rPr>
              <a:t>月　</a:t>
            </a:r>
            <a:endParaRPr lang="en-US" altLang="ja-JP" sz="2000" b="1" u="sng">
              <a:latin typeface="Meiryo UI"/>
              <a:ea typeface="Meiryo UI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6E2CE3-2DD6-6626-C9EA-5725DE025FBB}"/>
              </a:ext>
            </a:extLst>
          </p:cNvPr>
          <p:cNvSpPr txBox="1"/>
          <p:nvPr/>
        </p:nvSpPr>
        <p:spPr>
          <a:xfrm>
            <a:off x="7242291" y="1547623"/>
            <a:ext cx="20649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内容は変更する場合があります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5536D71-4385-A2AA-3182-EE396EC09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00" y="247381"/>
            <a:ext cx="566820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198000-1EA4-AB38-30EA-43D4B66E8D4B}"/>
              </a:ext>
            </a:extLst>
          </p:cNvPr>
          <p:cNvSpPr txBox="1"/>
          <p:nvPr/>
        </p:nvSpPr>
        <p:spPr>
          <a:xfrm>
            <a:off x="7213720" y="272816"/>
            <a:ext cx="2518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</a:t>
            </a:r>
            <a:endParaRPr kumimoji="1"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endParaRPr kumimoji="1"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2A904D-4B62-A450-0F35-DA2D374A8D82}"/>
              </a:ext>
            </a:extLst>
          </p:cNvPr>
          <p:cNvSpPr txBox="1"/>
          <p:nvPr/>
        </p:nvSpPr>
        <p:spPr>
          <a:xfrm>
            <a:off x="8995299" y="98782"/>
            <a:ext cx="7784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t>Ver0.31</a:t>
            </a:r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227233B-8D56-756C-1761-83C965668B49}"/>
              </a:ext>
            </a:extLst>
          </p:cNvPr>
          <p:cNvSpPr txBox="1"/>
          <p:nvPr/>
        </p:nvSpPr>
        <p:spPr>
          <a:xfrm>
            <a:off x="5822976" y="23728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solidFill>
                  <a:srgbClr val="FF0000"/>
                </a:solidFill>
              </a:rPr>
              <a:t>案</a:t>
            </a:r>
            <a:endParaRPr kumimoji="1" lang="ja-JP" altLang="en-US" sz="3200"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9FCB24-F621-D8E8-7AD1-77B721BFD905}"/>
              </a:ext>
            </a:extLst>
          </p:cNvPr>
          <p:cNvSpPr txBox="1"/>
          <p:nvPr/>
        </p:nvSpPr>
        <p:spPr>
          <a:xfrm>
            <a:off x="1720891" y="2464278"/>
            <a:ext cx="469712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sz="3600" b="1">
                <a:solidFill>
                  <a:srgbClr val="FF0000">
                    <a:alpha val="60000"/>
                  </a:srgb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3600" b="1">
                <a:solidFill>
                  <a:srgbClr val="FF0000">
                    <a:alpha val="60000"/>
                  </a:srgb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月企画会議にて検討</a:t>
            </a:r>
            <a:endParaRPr lang="en-NZ" altLang="ja-JP" sz="3600" b="1">
              <a:solidFill>
                <a:srgbClr val="FF0000">
                  <a:alpha val="60000"/>
                </a:srgb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>
                <a:solidFill>
                  <a:srgbClr val="FF0000">
                    <a:alpha val="60000"/>
                  </a:srgb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新講師を募集中</a:t>
            </a:r>
            <a:endParaRPr kumimoji="1" lang="en-NZ" altLang="ja-JP" sz="3600" b="1">
              <a:solidFill>
                <a:srgbClr val="FF0000">
                  <a:alpha val="60000"/>
                </a:srgb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600" b="1">
                <a:solidFill>
                  <a:srgbClr val="FF0000">
                    <a:alpha val="60000"/>
                  </a:srgb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自薦、他薦お願いします</a:t>
            </a:r>
            <a:endParaRPr kumimoji="1" lang="ja-JP" altLang="en-US" sz="3600" b="1">
              <a:solidFill>
                <a:srgbClr val="FF0000">
                  <a:alpha val="60000"/>
                </a:srgb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72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E2327-9395-68CD-E4BD-B25EE76B0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4E48C6-FF0E-750F-BAAA-8DE59BCFA311}"/>
              </a:ext>
            </a:extLst>
          </p:cNvPr>
          <p:cNvSpPr txBox="1"/>
          <p:nvPr/>
        </p:nvSpPr>
        <p:spPr>
          <a:xfrm>
            <a:off x="2754085" y="217715"/>
            <a:ext cx="2839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本日のアジェンダ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F2E79FD-CA53-2A0D-536D-8DC7DE642294}"/>
              </a:ext>
            </a:extLst>
          </p:cNvPr>
          <p:cNvSpPr txBox="1"/>
          <p:nvPr/>
        </p:nvSpPr>
        <p:spPr>
          <a:xfrm>
            <a:off x="1110342" y="1524001"/>
            <a:ext cx="45784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情報共有　　</a:t>
            </a:r>
            <a:endParaRPr lang="en-NZ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班企画会議について</a:t>
            </a:r>
            <a:endParaRPr lang="en-NZ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NZ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来期テーマ</a:t>
            </a:r>
            <a:endParaRPr lang="en-NZ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lang="en-NZ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endParaRPr lang="en-NZ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9383239"/>
      </p:ext>
    </p:extLst>
  </p:cSld>
  <p:clrMapOvr>
    <a:masterClrMapping/>
  </p:clrMapOvr>
  <p:transition advClick="0" advTm="5000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C683D-33B3-2CE2-3342-5CCC0C076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F7A280-704C-2155-9980-B2ECFCE42FA8}"/>
              </a:ext>
            </a:extLst>
          </p:cNvPr>
          <p:cNvSpPr txBox="1"/>
          <p:nvPr/>
        </p:nvSpPr>
        <p:spPr>
          <a:xfrm>
            <a:off x="2133599" y="228601"/>
            <a:ext cx="5743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サロン具体案について </a:t>
            </a:r>
            <a:endParaRPr lang="en-NZ" altLang="ja-JP" sz="2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CD9033D-8DF3-74BC-488D-7B653A015AE7}"/>
              </a:ext>
            </a:extLst>
          </p:cNvPr>
          <p:cNvSpPr txBox="1"/>
          <p:nvPr/>
        </p:nvSpPr>
        <p:spPr>
          <a:xfrm>
            <a:off x="683080" y="1675100"/>
            <a:ext cx="77451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・篠塚さんよりお絵描きソフトの提供が可能のようなので、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小林さんの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Inkscape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を使って検討を始めてみる</a:t>
            </a:r>
            <a:endParaRPr lang="en-NZ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539474"/>
      </p:ext>
    </p:extLst>
  </p:cSld>
  <p:clrMapOvr>
    <a:masterClrMapping/>
  </p:clrMapOvr>
  <p:transition advClick="0" advTm="5000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E4360-E75B-64AE-B0BC-721022A4C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5E200D-18CE-8A40-793F-5D44D0A95055}"/>
              </a:ext>
            </a:extLst>
          </p:cNvPr>
          <p:cNvSpPr txBox="1"/>
          <p:nvPr/>
        </p:nvSpPr>
        <p:spPr>
          <a:xfrm>
            <a:off x="2754085" y="217715"/>
            <a:ext cx="2839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本日のアジェンダ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F7C0AA3-634F-C558-26DC-093CB519B9DD}"/>
              </a:ext>
            </a:extLst>
          </p:cNvPr>
          <p:cNvSpPr txBox="1"/>
          <p:nvPr/>
        </p:nvSpPr>
        <p:spPr>
          <a:xfrm>
            <a:off x="1110342" y="1524001"/>
            <a:ext cx="45784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情報共有</a:t>
            </a:r>
            <a:endParaRPr lang="en-NZ" altLang="ja-JP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班企画会議について</a:t>
            </a:r>
            <a:endParaRPr lang="en-NZ" altLang="ja-JP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err="1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NZ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来期テーマ</a:t>
            </a:r>
            <a:endParaRPr lang="en-NZ" altLang="ja-JP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lang="en-NZ" altLang="ja-JP" sz="320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endParaRPr lang="en-NZ" altLang="ja-JP" sz="3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NZ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4947673"/>
      </p:ext>
    </p:extLst>
  </p:cSld>
  <p:clrMapOvr>
    <a:masterClrMapping/>
  </p:clrMapOvr>
  <p:transition advClick="0" advTm="5000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1D5D7-E397-71E1-5C9C-C6C85CFA2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D56CC4-C12D-B62C-8C58-27E895B578B1}"/>
              </a:ext>
            </a:extLst>
          </p:cNvPr>
          <p:cNvSpPr txBox="1"/>
          <p:nvPr/>
        </p:nvSpPr>
        <p:spPr>
          <a:xfrm>
            <a:off x="2754085" y="217715"/>
            <a:ext cx="1555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B33DF7-B58A-0319-4086-C718D7C865DE}"/>
              </a:ext>
            </a:extLst>
          </p:cNvPr>
          <p:cNvSpPr txBox="1"/>
          <p:nvPr/>
        </p:nvSpPr>
        <p:spPr>
          <a:xfrm>
            <a:off x="635333" y="1585440"/>
            <a:ext cx="5982728" cy="1676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’2024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月より運営を行っている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・より便利な活用方法があるのでは？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・現状の問題点、課題などがあれば、検討したい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F531BC-CA83-D5B1-7FE7-48F2DF48DF6D}"/>
              </a:ext>
            </a:extLst>
          </p:cNvPr>
          <p:cNvSpPr txBox="1"/>
          <p:nvPr/>
        </p:nvSpPr>
        <p:spPr>
          <a:xfrm>
            <a:off x="466155" y="1009842"/>
            <a:ext cx="166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>
                <a:latin typeface="Meiryo UI" panose="020B0604030504040204" pitchFamily="50" charset="-128"/>
                <a:ea typeface="Meiryo UI" panose="020B0604030504040204" pitchFamily="50" charset="-128"/>
              </a:rPr>
              <a:t>現在の課題</a:t>
            </a:r>
            <a:endParaRPr lang="en-NZ" sz="2400" u="sng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606E5C23-A238-59DC-71A9-F08FF31493ED}"/>
              </a:ext>
            </a:extLst>
          </p:cNvPr>
          <p:cNvSpPr/>
          <p:nvPr/>
        </p:nvSpPr>
        <p:spPr>
          <a:xfrm>
            <a:off x="3864428" y="3806493"/>
            <a:ext cx="1121229" cy="707571"/>
          </a:xfrm>
          <a:prstGeom prst="downArrow">
            <a:avLst/>
          </a:prstGeom>
          <a:noFill/>
          <a:ln>
            <a:solidFill>
              <a:srgbClr val="003399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lang="en-NZ" sz="2400">
              <a:solidFill>
                <a:srgbClr val="00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6DCC97-934A-267B-C88D-1D126908F85F}"/>
              </a:ext>
            </a:extLst>
          </p:cNvPr>
          <p:cNvSpPr txBox="1"/>
          <p:nvPr/>
        </p:nvSpPr>
        <p:spPr>
          <a:xfrm>
            <a:off x="635333" y="4574115"/>
            <a:ext cx="3536546" cy="11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・今後の企画会議にて検討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4966006"/>
      </p:ext>
    </p:extLst>
  </p:cSld>
  <p:clrMapOvr>
    <a:masterClrMapping/>
  </p:clrMapOvr>
  <p:transition advClick="0" advTm="5000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A9922-0DAC-08B5-1ED0-FB331357B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20DE61-57BA-1EF5-893B-D566EB28DCA9}"/>
              </a:ext>
            </a:extLst>
          </p:cNvPr>
          <p:cNvSpPr txBox="1"/>
          <p:nvPr/>
        </p:nvSpPr>
        <p:spPr>
          <a:xfrm>
            <a:off x="2754085" y="217715"/>
            <a:ext cx="27462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月企画会議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7DDC75-4318-9C79-3924-901587F866D2}"/>
              </a:ext>
            </a:extLst>
          </p:cNvPr>
          <p:cNvSpPr txBox="1"/>
          <p:nvPr/>
        </p:nvSpPr>
        <p:spPr>
          <a:xfrm>
            <a:off x="635333" y="1585440"/>
            <a:ext cx="7026282" cy="568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～　　　　　＠東町会議室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0A0B7A2-DF2C-023F-DD99-65B7E9D77AC2}"/>
              </a:ext>
            </a:extLst>
          </p:cNvPr>
          <p:cNvSpPr txBox="1"/>
          <p:nvPr/>
        </p:nvSpPr>
        <p:spPr>
          <a:xfrm>
            <a:off x="1857119" y="3647219"/>
            <a:ext cx="3902030" cy="11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・情報共有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班 </a:t>
            </a:r>
            <a:r>
              <a:rPr lang="en-NZ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HP 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関連　課題と対策</a:t>
            </a:r>
            <a:endParaRPr lang="en-NZ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01AB8E-B8E9-CFE0-ADD0-8973087089D8}"/>
              </a:ext>
            </a:extLst>
          </p:cNvPr>
          <p:cNvSpPr txBox="1"/>
          <p:nvPr/>
        </p:nvSpPr>
        <p:spPr>
          <a:xfrm>
            <a:off x="3087789" y="2889097"/>
            <a:ext cx="25042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予定アジェンダ</a:t>
            </a:r>
            <a:endParaRPr lang="en-NZ" sz="32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6880838-8349-0196-FB6C-1FB961D5027C}"/>
              </a:ext>
            </a:extLst>
          </p:cNvPr>
          <p:cNvSpPr txBox="1"/>
          <p:nvPr/>
        </p:nvSpPr>
        <p:spPr>
          <a:xfrm>
            <a:off x="1689971" y="5272560"/>
            <a:ext cx="5572359" cy="11228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今回は</a:t>
            </a:r>
            <a:r>
              <a:rPr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名の参加でしたが、</a:t>
            </a:r>
            <a:endParaRPr lang="en-US" altLang="ja-JP" sz="2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今後より多くの班員の参加をお願いします。</a:t>
            </a:r>
            <a:endParaRPr lang="en-NZ" altLang="ja-JP" sz="2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8236475"/>
      </p:ext>
    </p:extLst>
  </p:cSld>
  <p:clrMapOvr>
    <a:masterClrMapping/>
  </p:clrMapOvr>
  <p:transition advClick="0" advTm="5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33D9E-2BC7-1363-33BA-23676AB6E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9505B54-08FA-A21D-7A60-A01F6146B1A8}"/>
              </a:ext>
            </a:extLst>
          </p:cNvPr>
          <p:cNvSpPr txBox="1"/>
          <p:nvPr/>
        </p:nvSpPr>
        <p:spPr>
          <a:xfrm>
            <a:off x="2754085" y="217715"/>
            <a:ext cx="2839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本日のアジェンダ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37361C-0F5D-02BB-FB8D-C2728476E1A0}"/>
              </a:ext>
            </a:extLst>
          </p:cNvPr>
          <p:cNvSpPr txBox="1"/>
          <p:nvPr/>
        </p:nvSpPr>
        <p:spPr>
          <a:xfrm>
            <a:off x="1110342" y="1524001"/>
            <a:ext cx="45784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情報共有　　</a:t>
            </a:r>
            <a:endParaRPr lang="en-NZ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班企画会議について</a:t>
            </a:r>
            <a:endParaRPr lang="en-NZ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 err="1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NZ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来期テーマ</a:t>
            </a:r>
            <a:endParaRPr lang="en-NZ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lang="en-NZ" altLang="ja-JP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endParaRPr lang="en-NZ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NZ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968248"/>
      </p:ext>
    </p:extLst>
  </p:cSld>
  <p:clrMapOvr>
    <a:masterClrMapping/>
  </p:clrMapOvr>
  <p:transition advClick="0" advTm="5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D334E-8B89-B35D-6B4A-0B4EB87B7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EC219E-929D-EFB7-8E27-68F1AB242B35}"/>
              </a:ext>
            </a:extLst>
          </p:cNvPr>
          <p:cNvSpPr txBox="1"/>
          <p:nvPr/>
        </p:nvSpPr>
        <p:spPr>
          <a:xfrm>
            <a:off x="2133599" y="228601"/>
            <a:ext cx="1742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情報共有 </a:t>
            </a:r>
            <a:endParaRPr lang="en-NZ" altLang="ja-JP" sz="2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A8CC96-BBB0-DBD2-9481-9CF1546F1609}"/>
              </a:ext>
            </a:extLst>
          </p:cNvPr>
          <p:cNvSpPr txBox="1"/>
          <p:nvPr/>
        </p:nvSpPr>
        <p:spPr>
          <a:xfrm>
            <a:off x="466155" y="1009842"/>
            <a:ext cx="166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現在の課題</a:t>
            </a:r>
            <a:endParaRPr lang="en-NZ" sz="2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A5D43558-294D-E30E-B260-184E3E5BB7DF}"/>
              </a:ext>
            </a:extLst>
          </p:cNvPr>
          <p:cNvSpPr/>
          <p:nvPr/>
        </p:nvSpPr>
        <p:spPr>
          <a:xfrm>
            <a:off x="3861828" y="2744572"/>
            <a:ext cx="1121229" cy="707571"/>
          </a:xfrm>
          <a:prstGeom prst="downArrow">
            <a:avLst/>
          </a:prstGeom>
          <a:noFill/>
          <a:ln>
            <a:solidFill>
              <a:srgbClr val="003399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lang="en-NZ" sz="2400">
              <a:solidFill>
                <a:srgbClr val="00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AA5210B-516A-99DC-D8C9-6A36A08B4C9E}"/>
              </a:ext>
            </a:extLst>
          </p:cNvPr>
          <p:cNvSpPr txBox="1"/>
          <p:nvPr/>
        </p:nvSpPr>
        <p:spPr>
          <a:xfrm>
            <a:off x="545437" y="3814233"/>
            <a:ext cx="4641014" cy="48949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・今年入班された金澤さん、平賀さんの紹介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99DFF24-4BE4-7F9F-B6E1-6350771D1FBF}"/>
              </a:ext>
            </a:extLst>
          </p:cNvPr>
          <p:cNvSpPr txBox="1"/>
          <p:nvPr/>
        </p:nvSpPr>
        <p:spPr>
          <a:xfrm>
            <a:off x="466155" y="3339294"/>
            <a:ext cx="2133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今回の取り組み</a:t>
            </a:r>
            <a:endParaRPr lang="en-NZ" sz="2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3929A9A-4679-7C1A-665A-4A34A9B46DD4}"/>
              </a:ext>
            </a:extLst>
          </p:cNvPr>
          <p:cNvSpPr txBox="1"/>
          <p:nvPr/>
        </p:nvSpPr>
        <p:spPr>
          <a:xfrm>
            <a:off x="684484" y="1588850"/>
            <a:ext cx="4365298" cy="951158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・今年入班された方々の紹介</a:t>
            </a:r>
            <a:endParaRPr lang="en-US" altLang="ja-JP" sz="2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・その他の情報を共有したい方からの内容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C192F4-63ED-4C4F-908E-621B63A8B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742" y="4350434"/>
            <a:ext cx="836318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いきいきフェア2025で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使用した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スマホ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(USB-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Cとライトニング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)を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大きな画面のテレビなどに映せるHDMI変換ケーブルと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kumimoji="0" lang="en-NZ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PCなどとWi-Fi接続してミラーリングできるアダプターをロッカーの中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endParaRPr kumimoji="0" lang="en-NZ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保管</a:t>
            </a:r>
            <a:r>
              <a:rPr kumimoji="0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してあるので、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教室でご利用下さい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0" lang="en-NZ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9635406"/>
      </p:ext>
    </p:extLst>
  </p:cSld>
  <p:clrMapOvr>
    <a:masterClrMapping/>
  </p:clrMapOvr>
  <p:transition advClick="0" advTm="5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34C07-92A1-967C-E090-160E70EC7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4BBA32-67CD-5F47-6F3F-0BEC690E562E}"/>
              </a:ext>
            </a:extLst>
          </p:cNvPr>
          <p:cNvSpPr txBox="1"/>
          <p:nvPr/>
        </p:nvSpPr>
        <p:spPr>
          <a:xfrm>
            <a:off x="2754085" y="217715"/>
            <a:ext cx="2839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本日のアジェンダ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8C5617C-B4A1-079C-717A-E3A9222802A3}"/>
              </a:ext>
            </a:extLst>
          </p:cNvPr>
          <p:cNvSpPr txBox="1"/>
          <p:nvPr/>
        </p:nvSpPr>
        <p:spPr>
          <a:xfrm>
            <a:off x="1110342" y="1524001"/>
            <a:ext cx="45784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ja-JP" altLang="en-US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情報共有</a:t>
            </a:r>
            <a:endParaRPr lang="en-NZ" altLang="ja-JP" sz="32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班企画会議について</a:t>
            </a:r>
            <a:endParaRPr lang="en-NZ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 err="1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NZ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来期テーマ</a:t>
            </a:r>
            <a:endParaRPr lang="en-NZ" altLang="ja-JP" sz="32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lang="en-NZ" altLang="ja-JP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endParaRPr lang="en-NZ" altLang="ja-JP" sz="32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ja-JP" altLang="en-US" sz="3200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NZ" sz="3200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947461"/>
      </p:ext>
    </p:extLst>
  </p:cSld>
  <p:clrMapOvr>
    <a:masterClrMapping/>
  </p:clrMapOvr>
  <p:transition advClick="0" advTm="5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34BBD-B602-61FA-9022-A30F5A023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9D594EF-747B-1ABC-8085-C4EB6D8C8572}"/>
              </a:ext>
            </a:extLst>
          </p:cNvPr>
          <p:cNvSpPr txBox="1"/>
          <p:nvPr/>
        </p:nvSpPr>
        <p:spPr>
          <a:xfrm>
            <a:off x="2133599" y="228601"/>
            <a:ext cx="3818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班企画会議について </a:t>
            </a:r>
            <a:endParaRPr lang="en-NZ" altLang="ja-JP" sz="2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0543BB-164F-879D-4EB3-9B761CA50D5E}"/>
              </a:ext>
            </a:extLst>
          </p:cNvPr>
          <p:cNvSpPr txBox="1"/>
          <p:nvPr/>
        </p:nvSpPr>
        <p:spPr>
          <a:xfrm>
            <a:off x="265219" y="1471507"/>
            <a:ext cx="7457491" cy="1412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NZ" altLang="ja-JP" sz="20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企画会議や</a:t>
            </a:r>
            <a:r>
              <a:rPr lang="en-NZ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検討会議など、参加メンバーが</a:t>
            </a:r>
            <a:r>
              <a:rPr lang="en-NZ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NZ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名で固定化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・全員参加の会議が、年</a:t>
            </a:r>
            <a:r>
              <a:rPr lang="en-NZ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NZ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回の班会議だと、コミュニケーションが不足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・新規班員の増加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9BAE1F1-9AFA-F3BA-132B-0CF1C00FEA98}"/>
              </a:ext>
            </a:extLst>
          </p:cNvPr>
          <p:cNvSpPr txBox="1"/>
          <p:nvPr/>
        </p:nvSpPr>
        <p:spPr>
          <a:xfrm>
            <a:off x="466155" y="1009842"/>
            <a:ext cx="166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現在の課題</a:t>
            </a:r>
            <a:endParaRPr lang="en-NZ" sz="2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D75BE2DC-9A25-C859-7AA6-6740A41204B9}"/>
              </a:ext>
            </a:extLst>
          </p:cNvPr>
          <p:cNvSpPr/>
          <p:nvPr/>
        </p:nvSpPr>
        <p:spPr>
          <a:xfrm>
            <a:off x="3861828" y="2744572"/>
            <a:ext cx="1121229" cy="707571"/>
          </a:xfrm>
          <a:prstGeom prst="downArrow">
            <a:avLst/>
          </a:prstGeom>
          <a:noFill/>
          <a:ln>
            <a:solidFill>
              <a:srgbClr val="003399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lang="en-NZ" sz="2400">
              <a:solidFill>
                <a:srgbClr val="00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A55A09-C5D7-AB1F-2F5F-37DB25370B57}"/>
              </a:ext>
            </a:extLst>
          </p:cNvPr>
          <p:cNvSpPr txBox="1"/>
          <p:nvPr/>
        </p:nvSpPr>
        <p:spPr>
          <a:xfrm>
            <a:off x="393037" y="3789123"/>
            <a:ext cx="8523487" cy="279781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・毎月原則第</a:t>
            </a:r>
            <a:r>
              <a:rPr lang="en-NZ" altLang="ja-JP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　</a:t>
            </a:r>
            <a:r>
              <a:rPr lang="en-NZ" altLang="ja-JP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PM13:30 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 </a:t>
            </a:r>
            <a:r>
              <a:rPr lang="en-NZ" altLang="ja-JP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1.5h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程度　</a:t>
            </a:r>
            <a:r>
              <a:rPr lang="en-NZ" altLang="ja-JP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全員参加の企画会議を開催</a:t>
            </a:r>
            <a:endParaRPr lang="en-NZ" altLang="ja-JP" sz="2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/>
                <a:ea typeface="Meiryo UI"/>
              </a:rPr>
              <a:t>・全員参加を呼び掛ける。欠席の際のペナルティなどは設けない</a:t>
            </a:r>
            <a:endParaRPr lang="en-NZ" altLang="ja-JP" sz="2000" dirty="0">
              <a:latin typeface="Meiryo UI"/>
              <a:ea typeface="Meiryo UI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・班員への招待メールは井田が行う。　ファシリテーター（司会）は、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都合に応じて</a:t>
            </a:r>
            <a:r>
              <a:rPr lang="ja-JP" altLang="en-US" sz="2000" dirty="0">
                <a:latin typeface="Meiryo UI"/>
                <a:ea typeface="Meiryo UI"/>
              </a:rPr>
              <a:t>以下の順番で変更する</a:t>
            </a:r>
            <a:endParaRPr lang="en-NZ" altLang="ja-JP" sz="2000" dirty="0">
              <a:latin typeface="Meiryo UI"/>
              <a:ea typeface="Meiryo UI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井田　→　藤田　→　伊東　→　本多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のセッティングは高坂さん担当</a:t>
            </a:r>
            <a:endParaRPr lang="en-NZ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53188C-F0D0-C5EA-8418-093514D0B86B}"/>
              </a:ext>
            </a:extLst>
          </p:cNvPr>
          <p:cNvSpPr txBox="1"/>
          <p:nvPr/>
        </p:nvSpPr>
        <p:spPr>
          <a:xfrm>
            <a:off x="466155" y="3339294"/>
            <a:ext cx="2133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今後の取り組み</a:t>
            </a:r>
            <a:endParaRPr lang="en-NZ" sz="2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5801012"/>
      </p:ext>
    </p:extLst>
  </p:cSld>
  <p:clrMapOvr>
    <a:masterClrMapping/>
  </p:clrMapOvr>
  <p:transition advClick="0" advTm="5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1217F-3FA8-CFF6-B2DA-A4934B338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9C4606-8AB5-7474-F537-A9C46449A20D}"/>
              </a:ext>
            </a:extLst>
          </p:cNvPr>
          <p:cNvSpPr txBox="1"/>
          <p:nvPr/>
        </p:nvSpPr>
        <p:spPr>
          <a:xfrm>
            <a:off x="2754085" y="217715"/>
            <a:ext cx="2839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本日のアジェンダ</a:t>
            </a: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C8C834-F041-FBFC-90A4-C46B6EA11560}"/>
              </a:ext>
            </a:extLst>
          </p:cNvPr>
          <p:cNvSpPr txBox="1"/>
          <p:nvPr/>
        </p:nvSpPr>
        <p:spPr>
          <a:xfrm>
            <a:off x="1110342" y="1524001"/>
            <a:ext cx="457849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情報共有</a:t>
            </a:r>
            <a:endParaRPr lang="en-NZ" altLang="ja-JP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班企画会議について</a:t>
            </a:r>
            <a:endParaRPr lang="en-NZ" altLang="ja-JP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NZ" sz="32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3200">
                <a:latin typeface="Meiryo UI" panose="020B0604030504040204" pitchFamily="50" charset="-128"/>
                <a:ea typeface="Meiryo UI" panose="020B0604030504040204" pitchFamily="50" charset="-128"/>
              </a:rPr>
              <a:t>来期テーマ</a:t>
            </a:r>
            <a:endParaRPr lang="en-NZ" altLang="ja-JP" sz="3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en-NZ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lang="en-NZ" altLang="ja-JP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</a:t>
            </a:r>
            <a:endParaRPr lang="en-NZ" altLang="ja-JP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endParaRPr lang="en-NZ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14350" indent="-514350">
              <a:buAutoNum type="arabicPeriod"/>
            </a:pPr>
            <a:r>
              <a:rPr lang="ja-JP" altLang="en-US" sz="320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NZ" sz="320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0212891"/>
      </p:ext>
    </p:extLst>
  </p:cSld>
  <p:clrMapOvr>
    <a:masterClrMapping/>
  </p:clrMapOvr>
  <p:transition advClick="0" advTm="5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905067F-E784-FFBE-9D5A-940E35BDC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527142"/>
              </p:ext>
            </p:extLst>
          </p:nvPr>
        </p:nvGraphicFramePr>
        <p:xfrm>
          <a:off x="561638" y="986211"/>
          <a:ext cx="8433662" cy="564676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173917">
                  <a:extLst>
                    <a:ext uri="{9D8B030D-6E8A-4147-A177-3AD203B41FA5}">
                      <a16:colId xmlns:a16="http://schemas.microsoft.com/office/drawing/2014/main" val="2632556749"/>
                    </a:ext>
                  </a:extLst>
                </a:gridCol>
                <a:gridCol w="1173917">
                  <a:extLst>
                    <a:ext uri="{9D8B030D-6E8A-4147-A177-3AD203B41FA5}">
                      <a16:colId xmlns:a16="http://schemas.microsoft.com/office/drawing/2014/main" val="2449654286"/>
                    </a:ext>
                  </a:extLst>
                </a:gridCol>
                <a:gridCol w="1173917">
                  <a:extLst>
                    <a:ext uri="{9D8B030D-6E8A-4147-A177-3AD203B41FA5}">
                      <a16:colId xmlns:a16="http://schemas.microsoft.com/office/drawing/2014/main" val="3455672511"/>
                    </a:ext>
                  </a:extLst>
                </a:gridCol>
                <a:gridCol w="1173917">
                  <a:extLst>
                    <a:ext uri="{9D8B030D-6E8A-4147-A177-3AD203B41FA5}">
                      <a16:colId xmlns:a16="http://schemas.microsoft.com/office/drawing/2014/main" val="2033463321"/>
                    </a:ext>
                  </a:extLst>
                </a:gridCol>
                <a:gridCol w="1245998">
                  <a:extLst>
                    <a:ext uri="{9D8B030D-6E8A-4147-A177-3AD203B41FA5}">
                      <a16:colId xmlns:a16="http://schemas.microsoft.com/office/drawing/2014/main" val="3666294159"/>
                    </a:ext>
                  </a:extLst>
                </a:gridCol>
                <a:gridCol w="1245998">
                  <a:extLst>
                    <a:ext uri="{9D8B030D-6E8A-4147-A177-3AD203B41FA5}">
                      <a16:colId xmlns:a16="http://schemas.microsoft.com/office/drawing/2014/main" val="4176863815"/>
                    </a:ext>
                  </a:extLst>
                </a:gridCol>
                <a:gridCol w="1245998">
                  <a:extLst>
                    <a:ext uri="{9D8B030D-6E8A-4147-A177-3AD203B41FA5}">
                      <a16:colId xmlns:a16="http://schemas.microsoft.com/office/drawing/2014/main" val="3715925023"/>
                    </a:ext>
                  </a:extLst>
                </a:gridCol>
              </a:tblGrid>
              <a:tr h="799891"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４月</a:t>
                      </a:r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５月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６月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７月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８月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9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月</a:t>
                      </a:r>
                      <a:endParaRPr kumimoji="1" lang="en-US" altLang="ja-JP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170209"/>
                  </a:ext>
                </a:extLst>
              </a:tr>
              <a:tr h="55243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Win11</a:t>
                      </a: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AI</a:t>
                      </a: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スマホ講座①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スマホ講座②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343458"/>
                  </a:ext>
                </a:extLst>
              </a:tr>
              <a:tr h="17147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内容</a:t>
                      </a:r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・</a:t>
                      </a:r>
                      <a:r>
                        <a:rPr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Win10/11</a:t>
                      </a: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の基本</a:t>
                      </a:r>
                      <a:endParaRPr lang="en-US" altLang="ja-JP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</a:t>
                      </a: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操作、入力</a:t>
                      </a:r>
                      <a:endParaRPr lang="en-US" altLang="ja-JP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</a:t>
                      </a: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・エクスプローラー</a:t>
                      </a:r>
                      <a:endParaRPr lang="en-US" altLang="ja-JP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 ・インターネット</a:t>
                      </a:r>
                      <a:endParaRPr lang="en-US" altLang="ja-JP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 ・メール　　など</a:t>
                      </a:r>
                      <a:endParaRPr lang="en-US" altLang="ja-JP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en-US" altLang="ja-JP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※Win11</a:t>
                      </a:r>
                      <a:r>
                        <a:rPr lang="ja-JP" altLang="en-US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をお持ちでない方には  </a:t>
                      </a:r>
                      <a:endParaRPr lang="en-US" altLang="ja-JP" sz="12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en-US" altLang="ja-JP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lang="ja-JP" altLang="en-US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教室の</a:t>
                      </a:r>
                      <a:r>
                        <a:rPr lang="en-US" altLang="ja-JP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lang="ja-JP" altLang="en-US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を貸し出します</a:t>
                      </a:r>
                      <a:endParaRPr lang="en-US" altLang="ja-JP" sz="12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Copilot</a:t>
                      </a:r>
                    </a:p>
                    <a:p>
                      <a:pPr algn="l"/>
                      <a:r>
                        <a:rPr kumimoji="1"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ChatGPT</a:t>
                      </a:r>
                    </a:p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など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生活に役立つ生成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AI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が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易しく学べます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PayPay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・楽天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Pay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SUICA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Pasmo 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など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生活に役立つキャッシュレスが易しく学べます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・イトーヨーカドー　　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ネットスーパー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・いなげやネット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スーパー　など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スマホでネットショッピングが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易しく学べます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903562"/>
                  </a:ext>
                </a:extLst>
              </a:tr>
              <a:tr h="8243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テキスト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「はじめての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Windows11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秀和システム社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教室で用意します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班講師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943735"/>
                  </a:ext>
                </a:extLst>
              </a:tr>
              <a:tr h="7209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講師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アシスタント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伊東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伊東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本多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藤田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藤田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059803"/>
                  </a:ext>
                </a:extLst>
              </a:tr>
              <a:tr h="10344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開催日</a:t>
                      </a:r>
                      <a:endParaRPr kumimoji="1" lang="en-US" altLang="ja-JP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 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13:30 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16:00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4/9 4/23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4/13 4/27</a:t>
                      </a: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5/14 5/28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5/11 5/25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6/4 6/18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6/1 6/15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7/2 7/16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7/6 7/20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9/3 9/17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9/7 9/21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961356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D98B97-2188-24B9-9A52-65AF902CB3B3}"/>
              </a:ext>
            </a:extLst>
          </p:cNvPr>
          <p:cNvSpPr txBox="1"/>
          <p:nvPr/>
        </p:nvSpPr>
        <p:spPr>
          <a:xfrm>
            <a:off x="6825208" y="3717032"/>
            <a:ext cx="492443" cy="86177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お休み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94CAC6-98C6-C0CF-98B7-79412750637C}"/>
              </a:ext>
            </a:extLst>
          </p:cNvPr>
          <p:cNvSpPr txBox="1"/>
          <p:nvPr/>
        </p:nvSpPr>
        <p:spPr>
          <a:xfrm>
            <a:off x="1064568" y="98782"/>
            <a:ext cx="56416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400" b="1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サロン　講座予定</a:t>
            </a:r>
            <a:endParaRPr lang="en-US" altLang="ja-JP"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　　　　  　</a:t>
            </a: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上半期：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　～　</a:t>
            </a:r>
            <a:r>
              <a:rPr lang="en-US" altLang="ja-JP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2000" b="1" u="sng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endParaRPr lang="en-US" altLang="ja-JP" sz="2000" b="1" u="sng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8FF6CA2-5F40-419B-8920-8F7B7FA1B8C8}"/>
              </a:ext>
            </a:extLst>
          </p:cNvPr>
          <p:cNvSpPr txBox="1"/>
          <p:nvPr/>
        </p:nvSpPr>
        <p:spPr>
          <a:xfrm>
            <a:off x="6930310" y="1558381"/>
            <a:ext cx="20649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内容は変更する場合があります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3066462-C018-C018-1546-909AA2276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00" y="247381"/>
            <a:ext cx="566820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78A683-A7A0-714D-44E3-E2D2E52A3FC5}"/>
              </a:ext>
            </a:extLst>
          </p:cNvPr>
          <p:cNvSpPr txBox="1"/>
          <p:nvPr/>
        </p:nvSpPr>
        <p:spPr>
          <a:xfrm>
            <a:off x="7213720" y="272816"/>
            <a:ext cx="2518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</a:t>
            </a:r>
            <a:endParaRPr kumimoji="1"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endParaRPr kumimoji="1"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669BAA-19C7-62DD-B00B-8E3AA34A3D63}"/>
              </a:ext>
            </a:extLst>
          </p:cNvPr>
          <p:cNvSpPr txBox="1"/>
          <p:nvPr/>
        </p:nvSpPr>
        <p:spPr>
          <a:xfrm>
            <a:off x="8995299" y="98782"/>
            <a:ext cx="682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t>Ver1.5</a:t>
            </a:r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C8DBDE-136A-FCA1-B221-2F36B5FD4B75}"/>
              </a:ext>
            </a:extLst>
          </p:cNvPr>
          <p:cNvSpPr txBox="1"/>
          <p:nvPr/>
        </p:nvSpPr>
        <p:spPr>
          <a:xfrm>
            <a:off x="5599910" y="22538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</a:rPr>
              <a:t>実施済</a:t>
            </a:r>
          </a:p>
        </p:txBody>
      </p:sp>
    </p:spTree>
    <p:extLst>
      <p:ext uri="{BB962C8B-B14F-4D97-AF65-F5344CB8AC3E}">
        <p14:creationId xmlns:p14="http://schemas.microsoft.com/office/powerpoint/2010/main" val="337545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905067F-E784-FFBE-9D5A-940E35BDC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813440"/>
              </p:ext>
            </p:extLst>
          </p:nvPr>
        </p:nvGraphicFramePr>
        <p:xfrm>
          <a:off x="561666" y="980728"/>
          <a:ext cx="8433631" cy="5604456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173913">
                  <a:extLst>
                    <a:ext uri="{9D8B030D-6E8A-4147-A177-3AD203B41FA5}">
                      <a16:colId xmlns:a16="http://schemas.microsoft.com/office/drawing/2014/main" val="2632556749"/>
                    </a:ext>
                  </a:extLst>
                </a:gridCol>
                <a:gridCol w="1173913">
                  <a:extLst>
                    <a:ext uri="{9D8B030D-6E8A-4147-A177-3AD203B41FA5}">
                      <a16:colId xmlns:a16="http://schemas.microsoft.com/office/drawing/2014/main" val="2449654286"/>
                    </a:ext>
                  </a:extLst>
                </a:gridCol>
                <a:gridCol w="1173913">
                  <a:extLst>
                    <a:ext uri="{9D8B030D-6E8A-4147-A177-3AD203B41FA5}">
                      <a16:colId xmlns:a16="http://schemas.microsoft.com/office/drawing/2014/main" val="3455672511"/>
                    </a:ext>
                  </a:extLst>
                </a:gridCol>
                <a:gridCol w="1173913">
                  <a:extLst>
                    <a:ext uri="{9D8B030D-6E8A-4147-A177-3AD203B41FA5}">
                      <a16:colId xmlns:a16="http://schemas.microsoft.com/office/drawing/2014/main" val="2033463321"/>
                    </a:ext>
                  </a:extLst>
                </a:gridCol>
                <a:gridCol w="1245993">
                  <a:extLst>
                    <a:ext uri="{9D8B030D-6E8A-4147-A177-3AD203B41FA5}">
                      <a16:colId xmlns:a16="http://schemas.microsoft.com/office/drawing/2014/main" val="3666294159"/>
                    </a:ext>
                  </a:extLst>
                </a:gridCol>
                <a:gridCol w="1245993">
                  <a:extLst>
                    <a:ext uri="{9D8B030D-6E8A-4147-A177-3AD203B41FA5}">
                      <a16:colId xmlns:a16="http://schemas.microsoft.com/office/drawing/2014/main" val="4176863815"/>
                    </a:ext>
                  </a:extLst>
                </a:gridCol>
                <a:gridCol w="1245993">
                  <a:extLst>
                    <a:ext uri="{9D8B030D-6E8A-4147-A177-3AD203B41FA5}">
                      <a16:colId xmlns:a16="http://schemas.microsoft.com/office/drawing/2014/main" val="3715925023"/>
                    </a:ext>
                  </a:extLst>
                </a:gridCol>
              </a:tblGrid>
              <a:tr h="798433">
                <a:tc>
                  <a:txBody>
                    <a:bodyPr/>
                    <a:lstStyle/>
                    <a:p>
                      <a:pPr algn="ctr"/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/>
                        <a:t>10</a:t>
                      </a:r>
                      <a:r>
                        <a:rPr kumimoji="1" lang="ja-JP" altLang="en-US"/>
                        <a:t>月</a:t>
                      </a:r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11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12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1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2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月</a:t>
                      </a:r>
                      <a:endParaRPr kumimoji="1" lang="ja-JP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3</a:t>
                      </a:r>
                      <a:r>
                        <a:rPr kumimoji="1" lang="ja-JP" altLang="en-US" sz="18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月</a:t>
                      </a:r>
                      <a:endParaRPr kumimoji="1" lang="en-US" altLang="ja-JP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170209"/>
                  </a:ext>
                </a:extLst>
              </a:tr>
              <a:tr h="55763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Google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関連サービス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年賀状作成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ネット</a:t>
                      </a: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TV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ネットラジオ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Yahoo!</a:t>
                      </a:r>
                      <a:br>
                        <a:rPr kumimoji="1" lang="en-US" altLang="ja-JP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を学ぼう</a:t>
                      </a:r>
                      <a:endParaRPr kumimoji="1" lang="en-US" altLang="ja-JP" sz="1400" b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スマホ講座③</a:t>
                      </a:r>
                      <a:endParaRPr kumimoji="1" lang="en-US" altLang="ja-JP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写真編集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343458"/>
                  </a:ext>
                </a:extLst>
              </a:tr>
              <a:tr h="18824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内容</a:t>
                      </a:r>
                      <a:endParaRPr kumimoji="1" lang="ja-JP" altLang="en-US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Google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Drive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Calendar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Photo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Map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など</a:t>
                      </a:r>
                      <a:endParaRPr kumimoji="1" lang="en-US" altLang="ja-JP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Google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アプリ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の便利な使い方</a:t>
                      </a:r>
                      <a:endParaRPr kumimoji="1" lang="en-US" altLang="ja-JP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・郵便局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提供のアプリ　　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使用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lang="en-US" altLang="ja-JP" sz="11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最新デザインの年賀状作成方法をお教えします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TVer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GoogleTV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NHK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プラス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やスマホでテレビを見る方法が分かります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Yahoo!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乗換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案内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Yahoo!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マップ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スマホで便利な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Yahoo!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アプリを使おう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・文字入力の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基本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・メッセージの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使い方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LINE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の注意　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スマホの基本操作をおさらい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・良い写真の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撮り方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・良い写真の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送り方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algn="l"/>
                      <a:r>
                        <a:rPr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プロの写真家がお教えします</a:t>
                      </a:r>
                      <a:endParaRPr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903562"/>
                  </a:ext>
                </a:extLst>
              </a:tr>
              <a:tr h="6312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テキスト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（検討中）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（検討中）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PC</a:t>
                      </a: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班講師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（検討中）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943735"/>
                  </a:ext>
                </a:extLst>
              </a:tr>
              <a:tr h="7445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講師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アシスタント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本多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尾上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藤田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藤田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藤田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伊東</a:t>
                      </a: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059803"/>
                  </a:ext>
                </a:extLst>
              </a:tr>
              <a:tr h="990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開催日</a:t>
                      </a:r>
                      <a:endParaRPr kumimoji="1" lang="en-US" altLang="ja-JP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 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13:30 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16:00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火曜 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10/1 10/15</a:t>
                      </a:r>
                    </a:p>
                    <a:p>
                      <a:pPr algn="ctr"/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土曜コース</a:t>
                      </a:r>
                      <a:endParaRPr kumimoji="1" lang="en-US" altLang="ja-JP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10/5 10/19</a:t>
                      </a:r>
                      <a:endParaRPr kumimoji="1" lang="ja-JP" altLang="en-US" sz="12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11/5 11/19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11/2 11/16</a:t>
                      </a:r>
                      <a:endParaRPr kumimoji="1" lang="ja-JP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12/3 12/17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12/7 12/21</a:t>
                      </a:r>
                      <a:endParaRPr kumimoji="1" lang="ja-JP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1/7 1/21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1/11 1/25</a:t>
                      </a:r>
                      <a:endParaRPr kumimoji="1" lang="ja-JP" alt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2/4 2/18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2/1 2/15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火曜 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3/4 3/18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土曜コース</a:t>
                      </a:r>
                      <a:endParaRPr kumimoji="1" lang="en-US" altLang="ja-JP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3/1 3/15</a:t>
                      </a:r>
                      <a:endParaRPr kumimoji="1" lang="ja-JP" altLang="en-US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961356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94CAC6-98C6-C0CF-98B7-79412750637C}"/>
              </a:ext>
            </a:extLst>
          </p:cNvPr>
          <p:cNvSpPr txBox="1"/>
          <p:nvPr/>
        </p:nvSpPr>
        <p:spPr>
          <a:xfrm>
            <a:off x="1064568" y="98782"/>
            <a:ext cx="56416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年　</a:t>
            </a:r>
            <a:r>
              <a:rPr lang="en-US" altLang="ja-JP" sz="2400" b="1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サロン　講座予定</a:t>
            </a:r>
            <a:endParaRPr lang="en-US" altLang="ja-JP"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下半期：</a:t>
            </a:r>
            <a:r>
              <a:rPr lang="en-US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月　～　</a:t>
            </a:r>
            <a:r>
              <a:rPr lang="en-US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年 </a:t>
            </a:r>
            <a:r>
              <a:rPr lang="en-US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20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8FF6CA2-5F40-419B-8920-8F7B7FA1B8C8}"/>
              </a:ext>
            </a:extLst>
          </p:cNvPr>
          <p:cNvSpPr txBox="1"/>
          <p:nvPr/>
        </p:nvSpPr>
        <p:spPr>
          <a:xfrm>
            <a:off x="6902214" y="1508740"/>
            <a:ext cx="20649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内容は変更する場合があります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3066462-C018-C018-1546-909AA2276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00" y="247381"/>
            <a:ext cx="566820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78A683-A7A0-714D-44E3-E2D2E52A3FC5}"/>
              </a:ext>
            </a:extLst>
          </p:cNvPr>
          <p:cNvSpPr txBox="1"/>
          <p:nvPr/>
        </p:nvSpPr>
        <p:spPr>
          <a:xfrm>
            <a:off x="7213720" y="272816"/>
            <a:ext cx="2518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公益社団法人</a:t>
            </a:r>
            <a:endParaRPr kumimoji="1"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endParaRPr kumimoji="1" lang="ja-JP" altLang="en-US" sz="1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996C84DC-50A6-5981-EABD-334D95D183F0}"/>
              </a:ext>
            </a:extLst>
          </p:cNvPr>
          <p:cNvSpPr/>
          <p:nvPr/>
        </p:nvSpPr>
        <p:spPr>
          <a:xfrm>
            <a:off x="-1023664" y="2276872"/>
            <a:ext cx="914400" cy="914400"/>
          </a:xfrm>
          <a:prstGeom prst="ellipse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>
              <a:solidFill>
                <a:srgbClr val="00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533A9D4-42A8-30A9-C495-3DAB3F4B996E}"/>
              </a:ext>
            </a:extLst>
          </p:cNvPr>
          <p:cNvSpPr/>
          <p:nvPr/>
        </p:nvSpPr>
        <p:spPr>
          <a:xfrm>
            <a:off x="-4480048" y="1819991"/>
            <a:ext cx="1944216" cy="1609009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>
              <a:solidFill>
                <a:srgbClr val="00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097BC5F-B1C1-7C52-91E6-5642617C5998}"/>
              </a:ext>
            </a:extLst>
          </p:cNvPr>
          <p:cNvSpPr txBox="1"/>
          <p:nvPr/>
        </p:nvSpPr>
        <p:spPr>
          <a:xfrm>
            <a:off x="8995299" y="98782"/>
            <a:ext cx="682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t>Ver1.8</a:t>
            </a:r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D90D6C-CC33-83BD-1EFA-A369A886B731}"/>
              </a:ext>
            </a:extLst>
          </p:cNvPr>
          <p:cNvSpPr txBox="1"/>
          <p:nvPr/>
        </p:nvSpPr>
        <p:spPr>
          <a:xfrm>
            <a:off x="5599910" y="22538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</a:rPr>
              <a:t>実施済</a:t>
            </a:r>
          </a:p>
        </p:txBody>
      </p:sp>
    </p:spTree>
    <p:extLst>
      <p:ext uri="{BB962C8B-B14F-4D97-AF65-F5344CB8AC3E}">
        <p14:creationId xmlns:p14="http://schemas.microsoft.com/office/powerpoint/2010/main" val="339521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0140502_0509中計説明会ドラフト18_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wrap="none" lIns="108000" rIns="108000" anchor="ctr" anchorCtr="0"/>
      <a:lstStyle>
        <a:defPPr marL="457200" indent="-457200" algn="r">
          <a:defRPr sz="2400" dirty="0" smtClean="0">
            <a:solidFill>
              <a:srgbClr val="000000"/>
            </a:solidFill>
            <a:latin typeface="Arial" panose="020B0604020202020204" pitchFamily="34" charset="0"/>
            <a:ea typeface="Meiryo UI" pitchFamily="50" charset="-128"/>
            <a:cs typeface="Meiryo UI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20140502_0509中計説明会ドラフト18_od</Template>
  <TotalTime>73</TotalTime>
  <Words>2454</Words>
  <Application>Microsoft Office PowerPoint</Application>
  <PresentationFormat>A4 210 x 297 mm</PresentationFormat>
  <Paragraphs>864</Paragraphs>
  <Slides>23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23</vt:i4>
      </vt:variant>
    </vt:vector>
  </HeadingPairs>
  <TitlesOfParts>
    <vt:vector size="33" baseType="lpstr">
      <vt:lpstr>Meiryo UI</vt:lpstr>
      <vt:lpstr>MS UI Gothic</vt:lpstr>
      <vt:lpstr>メイリオ</vt:lpstr>
      <vt:lpstr>游ゴシック</vt:lpstr>
      <vt:lpstr>游ゴシック Light</vt:lpstr>
      <vt:lpstr>Arial</vt:lpstr>
      <vt:lpstr>Calibri</vt:lpstr>
      <vt:lpstr>20140502_0509中計説明会ドラフト18_od</vt:lpstr>
      <vt:lpstr>2_デザインの設定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井田　和長</dc:creator>
  <cp:lastModifiedBy>Kousaka Kenjiro</cp:lastModifiedBy>
  <cp:revision>16</cp:revision>
  <cp:lastPrinted>2023-12-29T06:05:14Z</cp:lastPrinted>
  <dcterms:created xsi:type="dcterms:W3CDTF">2014-05-06T02:15:27Z</dcterms:created>
  <dcterms:modified xsi:type="dcterms:W3CDTF">2025-10-10T23:54:13Z</dcterms:modified>
</cp:coreProperties>
</file>